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  <p:sldMasterId id="2147483692" r:id="rId2"/>
  </p:sldMasterIdLst>
  <p:notesMasterIdLst>
    <p:notesMasterId r:id="rId39"/>
  </p:notesMasterIdLst>
  <p:handoutMasterIdLst>
    <p:handoutMasterId r:id="rId40"/>
  </p:handoutMasterIdLst>
  <p:sldIdLst>
    <p:sldId id="808" r:id="rId3"/>
    <p:sldId id="776" r:id="rId4"/>
    <p:sldId id="1190" r:id="rId5"/>
    <p:sldId id="1053" r:id="rId6"/>
    <p:sldId id="1055" r:id="rId7"/>
    <p:sldId id="1123" r:id="rId8"/>
    <p:sldId id="1247" r:id="rId9"/>
    <p:sldId id="1145" r:id="rId10"/>
    <p:sldId id="1244" r:id="rId11"/>
    <p:sldId id="1225" r:id="rId12"/>
    <p:sldId id="1228" r:id="rId13"/>
    <p:sldId id="1245" r:id="rId14"/>
    <p:sldId id="1248" r:id="rId15"/>
    <p:sldId id="1249" r:id="rId16"/>
    <p:sldId id="1250" r:id="rId17"/>
    <p:sldId id="1240" r:id="rId18"/>
    <p:sldId id="1226" r:id="rId19"/>
    <p:sldId id="1239" r:id="rId20"/>
    <p:sldId id="1238" r:id="rId21"/>
    <p:sldId id="1251" r:id="rId22"/>
    <p:sldId id="1212" r:id="rId23"/>
    <p:sldId id="1214" r:id="rId24"/>
    <p:sldId id="1233" r:id="rId25"/>
    <p:sldId id="1243" r:id="rId26"/>
    <p:sldId id="1241" r:id="rId27"/>
    <p:sldId id="1242" r:id="rId28"/>
    <p:sldId id="1252" r:id="rId29"/>
    <p:sldId id="1231" r:id="rId30"/>
    <p:sldId id="1232" r:id="rId31"/>
    <p:sldId id="1215" r:id="rId32"/>
    <p:sldId id="1216" r:id="rId33"/>
    <p:sldId id="1246" r:id="rId34"/>
    <p:sldId id="1213" r:id="rId35"/>
    <p:sldId id="1023" r:id="rId36"/>
    <p:sldId id="1024" r:id="rId37"/>
    <p:sldId id="1025" r:id="rId38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預設章節" id="{A5422478-AEDF-4756-BC02-FA82938EA021}">
          <p14:sldIdLst>
            <p14:sldId id="808"/>
            <p14:sldId id="776"/>
            <p14:sldId id="706"/>
            <p14:sldId id="941"/>
            <p14:sldId id="942"/>
            <p14:sldId id="725"/>
            <p14:sldId id="943"/>
            <p14:sldId id="726"/>
            <p14:sldId id="971"/>
            <p14:sldId id="724"/>
            <p14:sldId id="952"/>
            <p14:sldId id="736"/>
            <p14:sldId id="923"/>
            <p14:sldId id="897"/>
            <p14:sldId id="898"/>
            <p14:sldId id="972"/>
            <p14:sldId id="730"/>
            <p14:sldId id="731"/>
            <p14:sldId id="825"/>
            <p14:sldId id="927"/>
            <p14:sldId id="960"/>
            <p14:sldId id="737"/>
            <p14:sldId id="738"/>
            <p14:sldId id="739"/>
            <p14:sldId id="973"/>
            <p14:sldId id="852"/>
            <p14:sldId id="735"/>
            <p14:sldId id="748"/>
            <p14:sldId id="937"/>
            <p14:sldId id="961"/>
            <p14:sldId id="964"/>
            <p14:sldId id="800"/>
            <p14:sldId id="965"/>
            <p14:sldId id="969"/>
            <p14:sldId id="967"/>
            <p14:sldId id="938"/>
            <p14:sldId id="968"/>
            <p14:sldId id="946"/>
            <p14:sldId id="974"/>
            <p14:sldId id="975"/>
            <p14:sldId id="976"/>
            <p14:sldId id="977"/>
            <p14:sldId id="947"/>
            <p14:sldId id="849"/>
            <p14:sldId id="878"/>
            <p14:sldId id="901"/>
            <p14:sldId id="948"/>
            <p14:sldId id="987"/>
            <p14:sldId id="978"/>
            <p14:sldId id="979"/>
            <p14:sldId id="980"/>
            <p14:sldId id="981"/>
            <p14:sldId id="988"/>
            <p14:sldId id="983"/>
            <p14:sldId id="984"/>
            <p14:sldId id="985"/>
            <p14:sldId id="986"/>
            <p14:sldId id="989"/>
            <p14:sldId id="876"/>
            <p14:sldId id="877"/>
            <p14:sldId id="805"/>
            <p14:sldId id="905"/>
            <p14:sldId id="809"/>
            <p14:sldId id="930"/>
            <p14:sldId id="998"/>
            <p14:sldId id="990"/>
            <p14:sldId id="763"/>
            <p14:sldId id="855"/>
            <p14:sldId id="793"/>
            <p14:sldId id="902"/>
            <p14:sldId id="756"/>
            <p14:sldId id="765"/>
            <p14:sldId id="766"/>
            <p14:sldId id="954"/>
            <p14:sldId id="859"/>
            <p14:sldId id="955"/>
            <p14:sldId id="889"/>
            <p14:sldId id="892"/>
            <p14:sldId id="916"/>
            <p14:sldId id="893"/>
            <p14:sldId id="963"/>
            <p14:sldId id="907"/>
            <p14:sldId id="994"/>
            <p14:sldId id="995"/>
            <p14:sldId id="996"/>
            <p14:sldId id="962"/>
            <p14:sldId id="918"/>
            <p14:sldId id="919"/>
            <p14:sldId id="992"/>
            <p14:sldId id="917"/>
            <p14:sldId id="991"/>
            <p14:sldId id="884"/>
            <p14:sldId id="857"/>
            <p14:sldId id="874"/>
            <p14:sldId id="914"/>
            <p14:sldId id="842"/>
            <p14:sldId id="912"/>
            <p14:sldId id="997"/>
            <p14:sldId id="778"/>
            <p14:sldId id="993"/>
            <p14:sldId id="779"/>
            <p14:sldId id="950"/>
            <p14:sldId id="915"/>
            <p14:sldId id="823"/>
            <p14:sldId id="775"/>
            <p14:sldId id="60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00DE64"/>
    <a:srgbClr val="CCFFFF"/>
    <a:srgbClr val="FFFFCC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9" autoAdjust="0"/>
    <p:restoredTop sz="96000" autoAdjust="0"/>
  </p:normalViewPr>
  <p:slideViewPr>
    <p:cSldViewPr>
      <p:cViewPr varScale="1">
        <p:scale>
          <a:sx n="48" d="100"/>
          <a:sy n="48" d="100"/>
        </p:scale>
        <p:origin x="-1756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8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38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3560B8-A50D-4156-96D2-2DFF456EEBE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7084B49-7FA6-4A97-903B-3B81E0079E64}">
      <dgm:prSet phldrT="[文字]"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ts val="1600"/>
            </a:lnSpc>
          </a:pPr>
          <a:r>
            <a:rPr lang="zh-TW" altLang="en-US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進行長照需要評估</a:t>
          </a:r>
          <a:endParaRPr lang="zh-TW" altLang="en-US" sz="20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4C2001E3-0F36-4EAB-91DA-8E7A4B0145EC}" type="parTrans" cxnId="{07F68F8D-3FEF-4335-B7E7-71E0C4BEF3D7}">
      <dgm:prSet/>
      <dgm:spPr/>
      <dgm:t>
        <a:bodyPr/>
        <a:lstStyle/>
        <a:p>
          <a:pPr>
            <a:lnSpc>
              <a:spcPts val="1600"/>
            </a:lnSpc>
          </a:pPr>
          <a:endParaRPr lang="zh-TW" altLang="en-US" sz="200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B8803385-208F-4A9B-98EC-9E5F392BCD9D}" type="sibTrans" cxnId="{07F68F8D-3FEF-4335-B7E7-71E0C4BEF3D7}">
      <dgm:prSet/>
      <dgm:spPr/>
      <dgm:t>
        <a:bodyPr/>
        <a:lstStyle/>
        <a:p>
          <a:pPr>
            <a:lnSpc>
              <a:spcPts val="1600"/>
            </a:lnSpc>
          </a:pPr>
          <a:endParaRPr lang="zh-TW" altLang="en-US" sz="200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F1DE4C31-926D-4779-8247-16504DD89E68}">
      <dgm:prSet phldrT="[文字]" custT="1"/>
      <dgm:spPr>
        <a:solidFill>
          <a:schemeClr val="bg1">
            <a:lumMod val="95000"/>
          </a:schemeClr>
        </a:solidFill>
      </dgm:spPr>
      <dgm:t>
        <a:bodyPr/>
        <a:lstStyle/>
        <a:p>
          <a:pPr>
            <a:lnSpc>
              <a:spcPts val="1600"/>
            </a:lnSpc>
          </a:pPr>
          <a:r>
            <a:rPr lang="zh-TW" altLang="en-US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電腦判定長照</a:t>
          </a:r>
          <a:endParaRPr lang="en-US" altLang="zh-TW" sz="2000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pPr>
            <a:lnSpc>
              <a:spcPts val="1600"/>
            </a:lnSpc>
          </a:pPr>
          <a:r>
            <a:rPr lang="zh-TW" altLang="en-US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需要等級</a:t>
          </a:r>
          <a:r>
            <a:rPr lang="en-US" altLang="zh-TW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給付額度</a:t>
          </a:r>
          <a:r>
            <a:rPr lang="en-US" altLang="zh-TW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)</a:t>
          </a:r>
          <a:endParaRPr lang="zh-TW" altLang="en-US" sz="20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355B9F37-A20D-4330-A720-A371E7057781}" type="parTrans" cxnId="{0F6DF966-3D98-409F-BF61-26B93A6E4F91}">
      <dgm:prSet/>
      <dgm:spPr/>
      <dgm:t>
        <a:bodyPr/>
        <a:lstStyle/>
        <a:p>
          <a:pPr>
            <a:lnSpc>
              <a:spcPts val="1600"/>
            </a:lnSpc>
          </a:pPr>
          <a:endParaRPr lang="zh-TW" altLang="en-US" sz="200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C8370461-CA7D-45E6-A594-24BBBCB22EEA}" type="sibTrans" cxnId="{0F6DF966-3D98-409F-BF61-26B93A6E4F91}">
      <dgm:prSet/>
      <dgm:spPr/>
      <dgm:t>
        <a:bodyPr/>
        <a:lstStyle/>
        <a:p>
          <a:pPr>
            <a:lnSpc>
              <a:spcPts val="1600"/>
            </a:lnSpc>
          </a:pPr>
          <a:endParaRPr lang="zh-TW" altLang="en-US" sz="200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559348C4-0192-40AC-9EB9-A6674958A692}">
      <dgm:prSet phldrT="[文字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lnSpc>
              <a:spcPts val="1600"/>
            </a:lnSpc>
          </a:pPr>
          <a:r>
            <a:rPr lang="zh-TW" altLang="en-US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擬訂照顧計畫</a:t>
          </a:r>
          <a:endParaRPr lang="zh-TW" altLang="en-US" sz="20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D1AB65FD-A232-473A-A90A-753F06C15721}" type="parTrans" cxnId="{A4BC9161-41CB-419B-A21E-78685E2D5D09}">
      <dgm:prSet/>
      <dgm:spPr/>
      <dgm:t>
        <a:bodyPr/>
        <a:lstStyle/>
        <a:p>
          <a:pPr>
            <a:lnSpc>
              <a:spcPts val="1600"/>
            </a:lnSpc>
          </a:pPr>
          <a:endParaRPr lang="zh-TW" altLang="en-US" sz="200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A83880B4-1010-4C3A-B0D5-25276B8BCB9E}" type="sibTrans" cxnId="{A4BC9161-41CB-419B-A21E-78685E2D5D09}">
      <dgm:prSet/>
      <dgm:spPr/>
      <dgm:t>
        <a:bodyPr/>
        <a:lstStyle/>
        <a:p>
          <a:pPr>
            <a:lnSpc>
              <a:spcPts val="1600"/>
            </a:lnSpc>
          </a:pPr>
          <a:endParaRPr lang="zh-TW" altLang="en-US" sz="200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BE5DE9B6-A332-47C7-8447-47BAF21C6544}" type="pres">
      <dgm:prSet presAssocID="{AF3560B8-A50D-4156-96D2-2DFF456EEBEA}" presName="Name0" presStyleCnt="0">
        <dgm:presLayoutVars>
          <dgm:dir/>
          <dgm:animLvl val="lvl"/>
          <dgm:resizeHandles val="exact"/>
        </dgm:presLayoutVars>
      </dgm:prSet>
      <dgm:spPr/>
    </dgm:pt>
    <dgm:pt modelId="{F3BE7071-4494-464F-B471-5964B5679CFE}" type="pres">
      <dgm:prSet presAssocID="{87084B49-7FA6-4A97-903B-3B81E0079E64}" presName="parTxOnly" presStyleLbl="node1" presStyleIdx="0" presStyleCnt="3" custScaleX="77487" custLinFactNeighborX="-17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C979E0-DDDA-458E-9CE4-90773C64A63E}" type="pres">
      <dgm:prSet presAssocID="{B8803385-208F-4A9B-98EC-9E5F392BCD9D}" presName="parTxOnlySpace" presStyleCnt="0"/>
      <dgm:spPr/>
    </dgm:pt>
    <dgm:pt modelId="{B207CD83-9BD0-4D32-8594-8FA36CCD66C2}" type="pres">
      <dgm:prSet presAssocID="{F1DE4C31-926D-4779-8247-16504DD89E68}" presName="parTxOnly" presStyleLbl="node1" presStyleIdx="1" presStyleCnt="3" custScaleX="129137" custLinFactY="-8993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E64F07-6AA3-496B-8221-648017FD5C1C}" type="pres">
      <dgm:prSet presAssocID="{C8370461-CA7D-45E6-A594-24BBBCB22EEA}" presName="parTxOnlySpace" presStyleCnt="0"/>
      <dgm:spPr/>
    </dgm:pt>
    <dgm:pt modelId="{5B6E3213-4A6B-4CD5-825C-97EF418B318F}" type="pres">
      <dgm:prSet presAssocID="{559348C4-0192-40AC-9EB9-A6674958A692}" presName="parTxOnly" presStyleLbl="node1" presStyleIdx="2" presStyleCnt="3" custLinFactNeighborX="262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4CB4553-B0D3-4F5A-BF78-95A37C95EF1F}" type="presOf" srcId="{AF3560B8-A50D-4156-96D2-2DFF456EEBEA}" destId="{BE5DE9B6-A332-47C7-8447-47BAF21C6544}" srcOrd="0" destOrd="0" presId="urn:microsoft.com/office/officeart/2005/8/layout/chevron1"/>
    <dgm:cxn modelId="{099F1568-3CA0-4430-9948-723D8076727E}" type="presOf" srcId="{87084B49-7FA6-4A97-903B-3B81E0079E64}" destId="{F3BE7071-4494-464F-B471-5964B5679CFE}" srcOrd="0" destOrd="0" presId="urn:microsoft.com/office/officeart/2005/8/layout/chevron1"/>
    <dgm:cxn modelId="{0F6DF966-3D98-409F-BF61-26B93A6E4F91}" srcId="{AF3560B8-A50D-4156-96D2-2DFF456EEBEA}" destId="{F1DE4C31-926D-4779-8247-16504DD89E68}" srcOrd="1" destOrd="0" parTransId="{355B9F37-A20D-4330-A720-A371E7057781}" sibTransId="{C8370461-CA7D-45E6-A594-24BBBCB22EEA}"/>
    <dgm:cxn modelId="{A4BC9161-41CB-419B-A21E-78685E2D5D09}" srcId="{AF3560B8-A50D-4156-96D2-2DFF456EEBEA}" destId="{559348C4-0192-40AC-9EB9-A6674958A692}" srcOrd="2" destOrd="0" parTransId="{D1AB65FD-A232-473A-A90A-753F06C15721}" sibTransId="{A83880B4-1010-4C3A-B0D5-25276B8BCB9E}"/>
    <dgm:cxn modelId="{07F68F8D-3FEF-4335-B7E7-71E0C4BEF3D7}" srcId="{AF3560B8-A50D-4156-96D2-2DFF456EEBEA}" destId="{87084B49-7FA6-4A97-903B-3B81E0079E64}" srcOrd="0" destOrd="0" parTransId="{4C2001E3-0F36-4EAB-91DA-8E7A4B0145EC}" sibTransId="{B8803385-208F-4A9B-98EC-9E5F392BCD9D}"/>
    <dgm:cxn modelId="{E7BF8B1D-D314-475D-A056-8CC00F7EE2F0}" type="presOf" srcId="{F1DE4C31-926D-4779-8247-16504DD89E68}" destId="{B207CD83-9BD0-4D32-8594-8FA36CCD66C2}" srcOrd="0" destOrd="0" presId="urn:microsoft.com/office/officeart/2005/8/layout/chevron1"/>
    <dgm:cxn modelId="{7CD41630-DC97-44D6-90A7-4149B8E478C2}" type="presOf" srcId="{559348C4-0192-40AC-9EB9-A6674958A692}" destId="{5B6E3213-4A6B-4CD5-825C-97EF418B318F}" srcOrd="0" destOrd="0" presId="urn:microsoft.com/office/officeart/2005/8/layout/chevron1"/>
    <dgm:cxn modelId="{4A60FCDB-CDFC-41AF-B93F-334215470BFC}" type="presParOf" srcId="{BE5DE9B6-A332-47C7-8447-47BAF21C6544}" destId="{F3BE7071-4494-464F-B471-5964B5679CFE}" srcOrd="0" destOrd="0" presId="urn:microsoft.com/office/officeart/2005/8/layout/chevron1"/>
    <dgm:cxn modelId="{FCD71539-292C-496A-802C-4075B588989B}" type="presParOf" srcId="{BE5DE9B6-A332-47C7-8447-47BAF21C6544}" destId="{86C979E0-DDDA-458E-9CE4-90773C64A63E}" srcOrd="1" destOrd="0" presId="urn:microsoft.com/office/officeart/2005/8/layout/chevron1"/>
    <dgm:cxn modelId="{DEA92669-351F-49B5-ACC2-E7063FBED65D}" type="presParOf" srcId="{BE5DE9B6-A332-47C7-8447-47BAF21C6544}" destId="{B207CD83-9BD0-4D32-8594-8FA36CCD66C2}" srcOrd="2" destOrd="0" presId="urn:microsoft.com/office/officeart/2005/8/layout/chevron1"/>
    <dgm:cxn modelId="{1957734B-5128-4511-90F4-A7F537886242}" type="presParOf" srcId="{BE5DE9B6-A332-47C7-8447-47BAF21C6544}" destId="{DCE64F07-6AA3-496B-8221-648017FD5C1C}" srcOrd="3" destOrd="0" presId="urn:microsoft.com/office/officeart/2005/8/layout/chevron1"/>
    <dgm:cxn modelId="{4845FCE0-F599-424E-ACDB-A5033FDF9D1B}" type="presParOf" srcId="{BE5DE9B6-A332-47C7-8447-47BAF21C6544}" destId="{5B6E3213-4A6B-4CD5-825C-97EF418B318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1EC65E-56C5-444B-86FC-C05FC201A14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00DB2A3-3857-46CF-821D-2FBC0811DE93}">
      <dgm:prSet phldrT="[文字]"/>
      <dgm:spPr/>
      <dgm:t>
        <a:bodyPr/>
        <a:lstStyle/>
        <a:p>
          <a:r>
            <a:rPr lang="en-US" altLang="zh-TW" dirty="0" smtClean="0"/>
            <a:t>1</a:t>
          </a:r>
        </a:p>
        <a:p>
          <a:r>
            <a:rPr lang="en-US" altLang="zh-TW" dirty="0" smtClean="0"/>
            <a:t> </a:t>
          </a:r>
          <a:endParaRPr lang="zh-TW" altLang="en-US" dirty="0"/>
        </a:p>
      </dgm:t>
    </dgm:pt>
    <dgm:pt modelId="{446157E3-F3ED-4B52-B949-844A4E768C6F}" type="parTrans" cxnId="{2EF43FEB-C512-45A0-B3BD-F631B1C6E83F}">
      <dgm:prSet/>
      <dgm:spPr/>
      <dgm:t>
        <a:bodyPr/>
        <a:lstStyle/>
        <a:p>
          <a:endParaRPr lang="zh-TW" altLang="en-US"/>
        </a:p>
      </dgm:t>
    </dgm:pt>
    <dgm:pt modelId="{B4144029-199D-434B-9D1B-8D7C995663AB}" type="sibTrans" cxnId="{2EF43FEB-C512-45A0-B3BD-F631B1C6E83F}">
      <dgm:prSet/>
      <dgm:spPr/>
      <dgm:t>
        <a:bodyPr/>
        <a:lstStyle/>
        <a:p>
          <a:endParaRPr lang="zh-TW" altLang="en-US"/>
        </a:p>
      </dgm:t>
    </dgm:pt>
    <dgm:pt modelId="{A3BE6686-F3C9-4BC7-BDC3-84914CCA8554}">
      <dgm:prSet phldrT="[文字]" custT="1"/>
      <dgm:spPr/>
      <dgm:t>
        <a:bodyPr/>
        <a:lstStyle/>
        <a:p>
          <a:r>
            <a:rPr lang="zh-TW" altLang="en-US" sz="2400" dirty="0" smtClean="0"/>
            <a:t>照顧管理，加成服務</a:t>
          </a:r>
          <a:r>
            <a:rPr lang="en-US" altLang="zh-TW" sz="2400" dirty="0" smtClean="0"/>
            <a:t>*</a:t>
          </a:r>
          <a:endParaRPr lang="zh-TW" altLang="en-US" sz="2400" dirty="0"/>
        </a:p>
      </dgm:t>
    </dgm:pt>
    <dgm:pt modelId="{BD1F5EA7-8876-4B9D-B18D-76C8A71D98FE}" type="parTrans" cxnId="{C9D50A00-73FD-4DA3-B76E-6F02A61D5A12}">
      <dgm:prSet/>
      <dgm:spPr/>
      <dgm:t>
        <a:bodyPr/>
        <a:lstStyle/>
        <a:p>
          <a:endParaRPr lang="zh-TW" altLang="en-US"/>
        </a:p>
      </dgm:t>
    </dgm:pt>
    <dgm:pt modelId="{31C10998-B174-4FC4-A1CE-B5976D6D9414}" type="sibTrans" cxnId="{C9D50A00-73FD-4DA3-B76E-6F02A61D5A12}">
      <dgm:prSet/>
      <dgm:spPr/>
      <dgm:t>
        <a:bodyPr/>
        <a:lstStyle/>
        <a:p>
          <a:endParaRPr lang="zh-TW" altLang="en-US"/>
        </a:p>
      </dgm:t>
    </dgm:pt>
    <dgm:pt modelId="{9E446040-5027-47A7-A351-3BEE624AE4CF}">
      <dgm:prSet phldrT="[文字]"/>
      <dgm:spPr/>
      <dgm:t>
        <a:bodyPr/>
        <a:lstStyle/>
        <a:p>
          <a:r>
            <a:rPr lang="en-US" altLang="zh-TW" dirty="0" smtClean="0"/>
            <a:t>2</a:t>
          </a:r>
          <a:endParaRPr lang="zh-TW" altLang="en-US" dirty="0"/>
        </a:p>
      </dgm:t>
    </dgm:pt>
    <dgm:pt modelId="{CA630017-423B-4D41-94D1-CECA88424D07}" type="parTrans" cxnId="{8B06B888-B2CB-4929-A10C-93AACB51ADD1}">
      <dgm:prSet/>
      <dgm:spPr/>
      <dgm:t>
        <a:bodyPr/>
        <a:lstStyle/>
        <a:p>
          <a:endParaRPr lang="zh-TW" altLang="en-US"/>
        </a:p>
      </dgm:t>
    </dgm:pt>
    <dgm:pt modelId="{C9F2E1BE-4E9C-4EA8-93E3-27A087EE6D8F}" type="sibTrans" cxnId="{8B06B888-B2CB-4929-A10C-93AACB51ADD1}">
      <dgm:prSet/>
      <dgm:spPr/>
      <dgm:t>
        <a:bodyPr/>
        <a:lstStyle/>
        <a:p>
          <a:endParaRPr lang="zh-TW" altLang="en-US"/>
        </a:p>
      </dgm:t>
    </dgm:pt>
    <dgm:pt modelId="{51E67CB5-F1CC-4617-9338-1C42A6A1DC05}">
      <dgm:prSet phldrT="[文字]"/>
      <dgm:spPr/>
      <dgm:t>
        <a:bodyPr/>
        <a:lstStyle/>
        <a:p>
          <a:r>
            <a:rPr lang="en-US" altLang="zh-TW" dirty="0" smtClean="0"/>
            <a:t>3</a:t>
          </a:r>
          <a:endParaRPr lang="zh-TW" altLang="en-US" dirty="0"/>
        </a:p>
      </dgm:t>
    </dgm:pt>
    <dgm:pt modelId="{B6005715-4826-4FF2-B353-EF2059CA00AD}" type="parTrans" cxnId="{DF9A0B5A-F947-4594-88C9-75430D470048}">
      <dgm:prSet/>
      <dgm:spPr/>
      <dgm:t>
        <a:bodyPr/>
        <a:lstStyle/>
        <a:p>
          <a:endParaRPr lang="zh-TW" altLang="en-US"/>
        </a:p>
      </dgm:t>
    </dgm:pt>
    <dgm:pt modelId="{B2847239-AAF4-413B-A505-12B35C917940}" type="sibTrans" cxnId="{DF9A0B5A-F947-4594-88C9-75430D470048}">
      <dgm:prSet/>
      <dgm:spPr/>
      <dgm:t>
        <a:bodyPr/>
        <a:lstStyle/>
        <a:p>
          <a:endParaRPr lang="zh-TW" altLang="en-US"/>
        </a:p>
      </dgm:t>
    </dgm:pt>
    <dgm:pt modelId="{2801E374-9384-4DBA-A3F8-B2102C4F3C6F}">
      <dgm:prSet phldrT="[文字]" custT="1"/>
      <dgm:spPr/>
      <dgm:t>
        <a:bodyPr/>
        <a:lstStyle/>
        <a:p>
          <a:r>
            <a:rPr lang="zh-TW" altLang="en-US" sz="2400" dirty="0" smtClean="0"/>
            <a:t>喘息服務</a:t>
          </a:r>
          <a:r>
            <a:rPr lang="en-US" altLang="zh-TW" sz="2400" dirty="0" smtClean="0"/>
            <a:t>(</a:t>
          </a:r>
          <a:r>
            <a:rPr lang="zh-TW" altLang="en-US" sz="2400" dirty="0" smtClean="0"/>
            <a:t>部分負擔</a:t>
          </a:r>
          <a:r>
            <a:rPr lang="en-US" altLang="zh-TW" sz="2400" dirty="0" smtClean="0"/>
            <a:t>0,5,16%)</a:t>
          </a:r>
          <a:endParaRPr lang="zh-TW" altLang="en-US" sz="2000" dirty="0"/>
        </a:p>
      </dgm:t>
    </dgm:pt>
    <dgm:pt modelId="{FF65FC3A-6943-4400-8752-357D3BE51FA5}" type="parTrans" cxnId="{7EB1385C-498A-4D63-BD9A-35A26A9DBA39}">
      <dgm:prSet/>
      <dgm:spPr/>
      <dgm:t>
        <a:bodyPr/>
        <a:lstStyle/>
        <a:p>
          <a:endParaRPr lang="zh-TW" altLang="en-US"/>
        </a:p>
      </dgm:t>
    </dgm:pt>
    <dgm:pt modelId="{FB2E15F9-3725-4629-9A61-32DC0C1735E7}" type="sibTrans" cxnId="{7EB1385C-498A-4D63-BD9A-35A26A9DBA39}">
      <dgm:prSet/>
      <dgm:spPr/>
      <dgm:t>
        <a:bodyPr/>
        <a:lstStyle/>
        <a:p>
          <a:endParaRPr lang="zh-TW" altLang="en-US"/>
        </a:p>
      </dgm:t>
    </dgm:pt>
    <dgm:pt modelId="{74693EF6-C775-4502-BF1D-FCCAD0CD5CCD}">
      <dgm:prSet phldrT="[文字]"/>
      <dgm:spPr/>
      <dgm:t>
        <a:bodyPr/>
        <a:lstStyle/>
        <a:p>
          <a:r>
            <a:rPr lang="en-US" altLang="zh-TW" dirty="0" smtClean="0"/>
            <a:t>5</a:t>
          </a:r>
          <a:endParaRPr lang="zh-TW" altLang="en-US" dirty="0"/>
        </a:p>
      </dgm:t>
    </dgm:pt>
    <dgm:pt modelId="{EAC1BD5E-3597-411B-87E1-E69C3B9F42BF}" type="parTrans" cxnId="{A1512540-028A-4BAD-8E8E-2243BC6B4691}">
      <dgm:prSet/>
      <dgm:spPr/>
      <dgm:t>
        <a:bodyPr/>
        <a:lstStyle/>
        <a:p>
          <a:endParaRPr lang="zh-TW" altLang="en-US"/>
        </a:p>
      </dgm:t>
    </dgm:pt>
    <dgm:pt modelId="{0E7AF78B-4864-4D56-82B6-D6B4F3257D30}" type="sibTrans" cxnId="{A1512540-028A-4BAD-8E8E-2243BC6B4691}">
      <dgm:prSet/>
      <dgm:spPr/>
      <dgm:t>
        <a:bodyPr/>
        <a:lstStyle/>
        <a:p>
          <a:endParaRPr lang="zh-TW" altLang="en-US"/>
        </a:p>
      </dgm:t>
    </dgm:pt>
    <dgm:pt modelId="{B401EBC7-9AE7-4BC4-902E-13966F661D81}">
      <dgm:prSet phldrT="[文字]"/>
      <dgm:spPr/>
      <dgm:t>
        <a:bodyPr/>
        <a:lstStyle/>
        <a:p>
          <a:r>
            <a:rPr lang="en-US" altLang="zh-TW" dirty="0" smtClean="0"/>
            <a:t>4</a:t>
          </a:r>
          <a:endParaRPr lang="zh-TW" altLang="en-US" dirty="0"/>
        </a:p>
      </dgm:t>
    </dgm:pt>
    <dgm:pt modelId="{D4205768-E5FD-4594-8988-EE58694B5884}" type="parTrans" cxnId="{E0A4E9CD-A6ED-4F16-B910-AD293DC317A5}">
      <dgm:prSet/>
      <dgm:spPr/>
      <dgm:t>
        <a:bodyPr/>
        <a:lstStyle/>
        <a:p>
          <a:endParaRPr lang="zh-TW" altLang="en-US"/>
        </a:p>
      </dgm:t>
    </dgm:pt>
    <dgm:pt modelId="{E1E70E18-1224-420C-8D10-038E9BDDBA00}" type="sibTrans" cxnId="{E0A4E9CD-A6ED-4F16-B910-AD293DC317A5}">
      <dgm:prSet/>
      <dgm:spPr/>
      <dgm:t>
        <a:bodyPr/>
        <a:lstStyle/>
        <a:p>
          <a:endParaRPr lang="zh-TW" altLang="en-US"/>
        </a:p>
      </dgm:t>
    </dgm:pt>
    <dgm:pt modelId="{1910F9C4-7B1C-48DA-BABE-42C7434C1BDC}">
      <dgm:prSet custT="1"/>
      <dgm:spPr/>
      <dgm:t>
        <a:bodyPr/>
        <a:lstStyle/>
        <a:p>
          <a:r>
            <a:rPr lang="zh-TW" altLang="en-US" sz="2400" dirty="0" smtClean="0"/>
            <a:t>交通接送服務</a:t>
          </a:r>
          <a:r>
            <a:rPr lang="en-US" altLang="zh-TW" sz="2400" dirty="0" smtClean="0"/>
            <a:t>(</a:t>
          </a:r>
          <a:r>
            <a:rPr lang="zh-TW" altLang="en-US" sz="2400" dirty="0" smtClean="0"/>
            <a:t>部分負擔</a:t>
          </a:r>
          <a:r>
            <a:rPr lang="en-US" altLang="zh-TW" sz="2400" dirty="0" smtClean="0"/>
            <a:t>0,10,30%)</a:t>
          </a:r>
          <a:endParaRPr lang="zh-TW" altLang="en-US" sz="2400" dirty="0"/>
        </a:p>
      </dgm:t>
    </dgm:pt>
    <dgm:pt modelId="{20A1D648-07F9-479E-ACCC-1CB91A29FF12}" type="parTrans" cxnId="{2458899C-AD75-4B73-9501-25054DA6521E}">
      <dgm:prSet/>
      <dgm:spPr/>
      <dgm:t>
        <a:bodyPr/>
        <a:lstStyle/>
        <a:p>
          <a:endParaRPr lang="zh-TW" altLang="en-US"/>
        </a:p>
      </dgm:t>
    </dgm:pt>
    <dgm:pt modelId="{606DC682-88AF-4B0C-A1FD-CF1F4B130C2D}" type="sibTrans" cxnId="{2458899C-AD75-4B73-9501-25054DA6521E}">
      <dgm:prSet/>
      <dgm:spPr/>
      <dgm:t>
        <a:bodyPr/>
        <a:lstStyle/>
        <a:p>
          <a:endParaRPr lang="zh-TW" altLang="en-US"/>
        </a:p>
      </dgm:t>
    </dgm:pt>
    <dgm:pt modelId="{D5CD8CD6-47BC-493E-8C50-3A4F88C345C7}">
      <dgm:prSet custT="1"/>
      <dgm:spPr/>
      <dgm:t>
        <a:bodyPr/>
        <a:lstStyle/>
        <a:p>
          <a:r>
            <a:rPr lang="zh-TW" altLang="en-US" sz="2400" dirty="0" smtClean="0"/>
            <a:t>輔具與居家無障礙環境給付 </a:t>
          </a:r>
          <a:r>
            <a:rPr lang="en-US" altLang="zh-TW" sz="2400" dirty="0" smtClean="0"/>
            <a:t>(</a:t>
          </a:r>
          <a:r>
            <a:rPr lang="zh-TW" altLang="en-US" sz="2400" dirty="0" smtClean="0"/>
            <a:t>部分負擔</a:t>
          </a:r>
          <a:r>
            <a:rPr lang="en-US" altLang="zh-TW" sz="2400" dirty="0" smtClean="0"/>
            <a:t>0,10,30%)</a:t>
          </a:r>
          <a:endParaRPr lang="zh-TW" altLang="en-US" sz="2400" dirty="0"/>
        </a:p>
      </dgm:t>
    </dgm:pt>
    <dgm:pt modelId="{EDA19C7F-C18B-4387-AE9C-2EC6C65E0F31}" type="parTrans" cxnId="{D797B073-FA9D-4A32-AB0A-7DE137ADB814}">
      <dgm:prSet/>
      <dgm:spPr/>
      <dgm:t>
        <a:bodyPr/>
        <a:lstStyle/>
        <a:p>
          <a:endParaRPr lang="zh-TW" altLang="en-US"/>
        </a:p>
      </dgm:t>
    </dgm:pt>
    <dgm:pt modelId="{112F1D02-2EAA-42C8-A0F3-411B1A309628}" type="sibTrans" cxnId="{D797B073-FA9D-4A32-AB0A-7DE137ADB814}">
      <dgm:prSet/>
      <dgm:spPr/>
      <dgm:t>
        <a:bodyPr/>
        <a:lstStyle/>
        <a:p>
          <a:endParaRPr lang="zh-TW" altLang="en-US"/>
        </a:p>
      </dgm:t>
    </dgm:pt>
    <dgm:pt modelId="{BEE61945-B270-4252-A6A3-6CC9E03173FA}">
      <dgm:prSet phldrT="[文字]" custT="1"/>
      <dgm:spPr/>
      <dgm:t>
        <a:bodyPr/>
        <a:lstStyle/>
        <a:p>
          <a:r>
            <a:rPr lang="zh-TW" altLang="en-US" sz="2400" dirty="0" smtClean="0"/>
            <a:t>照顧服務與專業服務給付額度 </a:t>
          </a:r>
          <a:r>
            <a:rPr lang="en-US" altLang="zh-TW" sz="2400" dirty="0" smtClean="0"/>
            <a:t>(</a:t>
          </a:r>
          <a:r>
            <a:rPr lang="zh-TW" altLang="en-US" sz="2400" dirty="0" smtClean="0"/>
            <a:t>部分負擔</a:t>
          </a:r>
          <a:r>
            <a:rPr lang="en-US" altLang="zh-TW" sz="2400" dirty="0" smtClean="0"/>
            <a:t>0,5,16%)</a:t>
          </a:r>
          <a:endParaRPr lang="zh-TW" altLang="en-US" sz="2400" dirty="0"/>
        </a:p>
      </dgm:t>
    </dgm:pt>
    <dgm:pt modelId="{373BE190-A549-4F4B-B931-95811880472A}" type="sibTrans" cxnId="{2F2479CD-6D77-4C31-A5BB-5ECA7386EC0D}">
      <dgm:prSet/>
      <dgm:spPr/>
      <dgm:t>
        <a:bodyPr/>
        <a:lstStyle/>
        <a:p>
          <a:endParaRPr lang="zh-TW" altLang="en-US"/>
        </a:p>
      </dgm:t>
    </dgm:pt>
    <dgm:pt modelId="{0BE5FBCB-219C-4AB6-8824-B2F857FDDAB5}" type="parTrans" cxnId="{2F2479CD-6D77-4C31-A5BB-5ECA7386EC0D}">
      <dgm:prSet/>
      <dgm:spPr/>
      <dgm:t>
        <a:bodyPr/>
        <a:lstStyle/>
        <a:p>
          <a:endParaRPr lang="zh-TW" altLang="en-US"/>
        </a:p>
      </dgm:t>
    </dgm:pt>
    <dgm:pt modelId="{E7CFCF9B-724B-4B69-B21D-6705E5325E6C}" type="pres">
      <dgm:prSet presAssocID="{521EC65E-56C5-444B-86FC-C05FC201A14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2D9F3BD-452E-4D45-86E7-C339C61A7688}" type="pres">
      <dgm:prSet presAssocID="{100DB2A3-3857-46CF-821D-2FBC0811DE93}" presName="composite" presStyleCnt="0"/>
      <dgm:spPr/>
    </dgm:pt>
    <dgm:pt modelId="{58980757-DF12-426E-9DDA-1FB88FB6CB3D}" type="pres">
      <dgm:prSet presAssocID="{100DB2A3-3857-46CF-821D-2FBC0811DE93}" presName="parentText" presStyleLbl="alignNode1" presStyleIdx="0" presStyleCnt="5" custLinFactNeighborX="2277" custLinFactNeighborY="98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75058E-24BB-4FC8-BCAF-17006585AD7A}" type="pres">
      <dgm:prSet presAssocID="{100DB2A3-3857-46CF-821D-2FBC0811DE93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277772-D134-4CEB-9DAE-9E430B6B1C5E}" type="pres">
      <dgm:prSet presAssocID="{B4144029-199D-434B-9D1B-8D7C995663AB}" presName="sp" presStyleCnt="0"/>
      <dgm:spPr/>
    </dgm:pt>
    <dgm:pt modelId="{5D6FBB17-E035-42D0-A6E7-CBBA6CC981D4}" type="pres">
      <dgm:prSet presAssocID="{9E446040-5027-47A7-A351-3BEE624AE4CF}" presName="composite" presStyleCnt="0"/>
      <dgm:spPr/>
    </dgm:pt>
    <dgm:pt modelId="{E46491C5-28BF-4595-B991-9AA29E9611E6}" type="pres">
      <dgm:prSet presAssocID="{9E446040-5027-47A7-A351-3BEE624AE4CF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35CECC-76A4-49FC-968C-FF3469133B17}" type="pres">
      <dgm:prSet presAssocID="{9E446040-5027-47A7-A351-3BEE624AE4CF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C49165-9AD7-47AF-A40F-7F0E8E617AE8}" type="pres">
      <dgm:prSet presAssocID="{C9F2E1BE-4E9C-4EA8-93E3-27A087EE6D8F}" presName="sp" presStyleCnt="0"/>
      <dgm:spPr/>
    </dgm:pt>
    <dgm:pt modelId="{E412B26C-EBF4-4B49-9995-F40088F2CA35}" type="pres">
      <dgm:prSet presAssocID="{51E67CB5-F1CC-4617-9338-1C42A6A1DC05}" presName="composite" presStyleCnt="0"/>
      <dgm:spPr/>
    </dgm:pt>
    <dgm:pt modelId="{AA1C1328-C6AF-423A-A35D-FA2350CA6132}" type="pres">
      <dgm:prSet presAssocID="{51E67CB5-F1CC-4617-9338-1C42A6A1DC05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4F7721-9745-4949-993F-0DC5CF2F4BC2}" type="pres">
      <dgm:prSet presAssocID="{51E67CB5-F1CC-4617-9338-1C42A6A1DC05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92D60A-A2D4-4212-9B73-3AA042302FCE}" type="pres">
      <dgm:prSet presAssocID="{B2847239-AAF4-413B-A505-12B35C917940}" presName="sp" presStyleCnt="0"/>
      <dgm:spPr/>
    </dgm:pt>
    <dgm:pt modelId="{D7ABD700-0D69-4482-AC3D-E074CA5B7B84}" type="pres">
      <dgm:prSet presAssocID="{B401EBC7-9AE7-4BC4-902E-13966F661D81}" presName="composite" presStyleCnt="0"/>
      <dgm:spPr/>
    </dgm:pt>
    <dgm:pt modelId="{5817D4A4-5F18-4E32-868D-1420ACCEA0A8}" type="pres">
      <dgm:prSet presAssocID="{B401EBC7-9AE7-4BC4-902E-13966F661D8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F43ACA-AFEB-47B1-9A40-E15C444450AD}" type="pres">
      <dgm:prSet presAssocID="{B401EBC7-9AE7-4BC4-902E-13966F661D81}" presName="descendantText" presStyleLbl="alignAcc1" presStyleIdx="3" presStyleCnt="5" custLinFactNeighborX="-655" custLinFactNeighborY="-783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4FC8A3-C309-4201-ABEA-62E7171F088B}" type="pres">
      <dgm:prSet presAssocID="{E1E70E18-1224-420C-8D10-038E9BDDBA00}" presName="sp" presStyleCnt="0"/>
      <dgm:spPr/>
    </dgm:pt>
    <dgm:pt modelId="{2DB59D1E-5946-45D7-8CD4-E45299336CBF}" type="pres">
      <dgm:prSet presAssocID="{74693EF6-C775-4502-BF1D-FCCAD0CD5CCD}" presName="composite" presStyleCnt="0"/>
      <dgm:spPr/>
    </dgm:pt>
    <dgm:pt modelId="{6CD50A57-14B8-443B-BDFE-F496FD988C8A}" type="pres">
      <dgm:prSet presAssocID="{74693EF6-C775-4502-BF1D-FCCAD0CD5CC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08B2FD-5779-4399-902B-9E5AF5F28931}" type="pres">
      <dgm:prSet presAssocID="{74693EF6-C775-4502-BF1D-FCCAD0CD5CCD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B06B888-B2CB-4929-A10C-93AACB51ADD1}" srcId="{521EC65E-56C5-444B-86FC-C05FC201A141}" destId="{9E446040-5027-47A7-A351-3BEE624AE4CF}" srcOrd="1" destOrd="0" parTransId="{CA630017-423B-4D41-94D1-CECA88424D07}" sibTransId="{C9F2E1BE-4E9C-4EA8-93E3-27A087EE6D8F}"/>
    <dgm:cxn modelId="{70BFAD5F-3BE5-4982-A88B-6F431E74CE0D}" type="presOf" srcId="{521EC65E-56C5-444B-86FC-C05FC201A141}" destId="{E7CFCF9B-724B-4B69-B21D-6705E5325E6C}" srcOrd="0" destOrd="0" presId="urn:microsoft.com/office/officeart/2005/8/layout/chevron2"/>
    <dgm:cxn modelId="{13024D7C-3A7C-437E-91EE-92B6B83631E7}" type="presOf" srcId="{A3BE6686-F3C9-4BC7-BDC3-84914CCA8554}" destId="{A475058E-24BB-4FC8-BCAF-17006585AD7A}" srcOrd="0" destOrd="0" presId="urn:microsoft.com/office/officeart/2005/8/layout/chevron2"/>
    <dgm:cxn modelId="{7355DF67-0546-440E-8298-EB84BDC262A7}" type="presOf" srcId="{B401EBC7-9AE7-4BC4-902E-13966F661D81}" destId="{5817D4A4-5F18-4E32-868D-1420ACCEA0A8}" srcOrd="0" destOrd="0" presId="urn:microsoft.com/office/officeart/2005/8/layout/chevron2"/>
    <dgm:cxn modelId="{2EF43FEB-C512-45A0-B3BD-F631B1C6E83F}" srcId="{521EC65E-56C5-444B-86FC-C05FC201A141}" destId="{100DB2A3-3857-46CF-821D-2FBC0811DE93}" srcOrd="0" destOrd="0" parTransId="{446157E3-F3ED-4B52-B949-844A4E768C6F}" sibTransId="{B4144029-199D-434B-9D1B-8D7C995663AB}"/>
    <dgm:cxn modelId="{F9A517CD-5D33-438F-81CD-91382E5E9419}" type="presOf" srcId="{51E67CB5-F1CC-4617-9338-1C42A6A1DC05}" destId="{AA1C1328-C6AF-423A-A35D-FA2350CA6132}" srcOrd="0" destOrd="0" presId="urn:microsoft.com/office/officeart/2005/8/layout/chevron2"/>
    <dgm:cxn modelId="{8E84266A-BED9-4695-A6C4-DF459058CB20}" type="presOf" srcId="{74693EF6-C775-4502-BF1D-FCCAD0CD5CCD}" destId="{6CD50A57-14B8-443B-BDFE-F496FD988C8A}" srcOrd="0" destOrd="0" presId="urn:microsoft.com/office/officeart/2005/8/layout/chevron2"/>
    <dgm:cxn modelId="{E0A4E9CD-A6ED-4F16-B910-AD293DC317A5}" srcId="{521EC65E-56C5-444B-86FC-C05FC201A141}" destId="{B401EBC7-9AE7-4BC4-902E-13966F661D81}" srcOrd="3" destOrd="0" parTransId="{D4205768-E5FD-4594-8988-EE58694B5884}" sibTransId="{E1E70E18-1224-420C-8D10-038E9BDDBA00}"/>
    <dgm:cxn modelId="{9BFC5A31-7866-43CA-AD86-C63D8C7E8790}" type="presOf" srcId="{1910F9C4-7B1C-48DA-BABE-42C7434C1BDC}" destId="{B94F7721-9745-4949-993F-0DC5CF2F4BC2}" srcOrd="0" destOrd="0" presId="urn:microsoft.com/office/officeart/2005/8/layout/chevron2"/>
    <dgm:cxn modelId="{4CEC467D-FE11-492C-82FF-603122D061FF}" type="presOf" srcId="{100DB2A3-3857-46CF-821D-2FBC0811DE93}" destId="{58980757-DF12-426E-9DDA-1FB88FB6CB3D}" srcOrd="0" destOrd="0" presId="urn:microsoft.com/office/officeart/2005/8/layout/chevron2"/>
    <dgm:cxn modelId="{C9D50A00-73FD-4DA3-B76E-6F02A61D5A12}" srcId="{100DB2A3-3857-46CF-821D-2FBC0811DE93}" destId="{A3BE6686-F3C9-4BC7-BDC3-84914CCA8554}" srcOrd="0" destOrd="0" parTransId="{BD1F5EA7-8876-4B9D-B18D-76C8A71D98FE}" sibTransId="{31C10998-B174-4FC4-A1CE-B5976D6D9414}"/>
    <dgm:cxn modelId="{A1C62381-A2AC-43D3-BB6D-6DAC91C368E5}" type="presOf" srcId="{D5CD8CD6-47BC-493E-8C50-3A4F88C345C7}" destId="{2CF43ACA-AFEB-47B1-9A40-E15C444450AD}" srcOrd="0" destOrd="0" presId="urn:microsoft.com/office/officeart/2005/8/layout/chevron2"/>
    <dgm:cxn modelId="{DF9A0B5A-F947-4594-88C9-75430D470048}" srcId="{521EC65E-56C5-444B-86FC-C05FC201A141}" destId="{51E67CB5-F1CC-4617-9338-1C42A6A1DC05}" srcOrd="2" destOrd="0" parTransId="{B6005715-4826-4FF2-B353-EF2059CA00AD}" sibTransId="{B2847239-AAF4-413B-A505-12B35C917940}"/>
    <dgm:cxn modelId="{27DDCDDA-1462-47A4-9289-5F281CF4DAC0}" type="presOf" srcId="{BEE61945-B270-4252-A6A3-6CC9E03173FA}" destId="{B935CECC-76A4-49FC-968C-FF3469133B17}" srcOrd="0" destOrd="0" presId="urn:microsoft.com/office/officeart/2005/8/layout/chevron2"/>
    <dgm:cxn modelId="{2F2479CD-6D77-4C31-A5BB-5ECA7386EC0D}" srcId="{9E446040-5027-47A7-A351-3BEE624AE4CF}" destId="{BEE61945-B270-4252-A6A3-6CC9E03173FA}" srcOrd="0" destOrd="0" parTransId="{0BE5FBCB-219C-4AB6-8824-B2F857FDDAB5}" sibTransId="{373BE190-A549-4F4B-B931-95811880472A}"/>
    <dgm:cxn modelId="{CC1939AD-2D48-4543-B37D-4EFD80037132}" type="presOf" srcId="{9E446040-5027-47A7-A351-3BEE624AE4CF}" destId="{E46491C5-28BF-4595-B991-9AA29E9611E6}" srcOrd="0" destOrd="0" presId="urn:microsoft.com/office/officeart/2005/8/layout/chevron2"/>
    <dgm:cxn modelId="{7EB1385C-498A-4D63-BD9A-35A26A9DBA39}" srcId="{74693EF6-C775-4502-BF1D-FCCAD0CD5CCD}" destId="{2801E374-9384-4DBA-A3F8-B2102C4F3C6F}" srcOrd="0" destOrd="0" parTransId="{FF65FC3A-6943-4400-8752-357D3BE51FA5}" sibTransId="{FB2E15F9-3725-4629-9A61-32DC0C1735E7}"/>
    <dgm:cxn modelId="{2458899C-AD75-4B73-9501-25054DA6521E}" srcId="{51E67CB5-F1CC-4617-9338-1C42A6A1DC05}" destId="{1910F9C4-7B1C-48DA-BABE-42C7434C1BDC}" srcOrd="0" destOrd="0" parTransId="{20A1D648-07F9-479E-ACCC-1CB91A29FF12}" sibTransId="{606DC682-88AF-4B0C-A1FD-CF1F4B130C2D}"/>
    <dgm:cxn modelId="{D797B073-FA9D-4A32-AB0A-7DE137ADB814}" srcId="{B401EBC7-9AE7-4BC4-902E-13966F661D81}" destId="{D5CD8CD6-47BC-493E-8C50-3A4F88C345C7}" srcOrd="0" destOrd="0" parTransId="{EDA19C7F-C18B-4387-AE9C-2EC6C65E0F31}" sibTransId="{112F1D02-2EAA-42C8-A0F3-411B1A309628}"/>
    <dgm:cxn modelId="{199A8396-CD38-4ABA-B3F6-779510BE8C37}" type="presOf" srcId="{2801E374-9384-4DBA-A3F8-B2102C4F3C6F}" destId="{E508B2FD-5779-4399-902B-9E5AF5F28931}" srcOrd="0" destOrd="0" presId="urn:microsoft.com/office/officeart/2005/8/layout/chevron2"/>
    <dgm:cxn modelId="{A1512540-028A-4BAD-8E8E-2243BC6B4691}" srcId="{521EC65E-56C5-444B-86FC-C05FC201A141}" destId="{74693EF6-C775-4502-BF1D-FCCAD0CD5CCD}" srcOrd="4" destOrd="0" parTransId="{EAC1BD5E-3597-411B-87E1-E69C3B9F42BF}" sibTransId="{0E7AF78B-4864-4D56-82B6-D6B4F3257D30}"/>
    <dgm:cxn modelId="{7ECD48C7-FED7-4BB1-8F38-939E226CCA2B}" type="presParOf" srcId="{E7CFCF9B-724B-4B69-B21D-6705E5325E6C}" destId="{B2D9F3BD-452E-4D45-86E7-C339C61A7688}" srcOrd="0" destOrd="0" presId="urn:microsoft.com/office/officeart/2005/8/layout/chevron2"/>
    <dgm:cxn modelId="{4BB7A8EC-41E8-4FC5-BB29-853E9F14C90A}" type="presParOf" srcId="{B2D9F3BD-452E-4D45-86E7-C339C61A7688}" destId="{58980757-DF12-426E-9DDA-1FB88FB6CB3D}" srcOrd="0" destOrd="0" presId="urn:microsoft.com/office/officeart/2005/8/layout/chevron2"/>
    <dgm:cxn modelId="{52CD6A24-ED9A-4AF9-8E18-B66264BFFC45}" type="presParOf" srcId="{B2D9F3BD-452E-4D45-86E7-C339C61A7688}" destId="{A475058E-24BB-4FC8-BCAF-17006585AD7A}" srcOrd="1" destOrd="0" presId="urn:microsoft.com/office/officeart/2005/8/layout/chevron2"/>
    <dgm:cxn modelId="{679976E0-A64E-49BE-B12B-96EE17B9241C}" type="presParOf" srcId="{E7CFCF9B-724B-4B69-B21D-6705E5325E6C}" destId="{11277772-D134-4CEB-9DAE-9E430B6B1C5E}" srcOrd="1" destOrd="0" presId="urn:microsoft.com/office/officeart/2005/8/layout/chevron2"/>
    <dgm:cxn modelId="{CE801A63-DBAD-48AB-8747-5057843D92DB}" type="presParOf" srcId="{E7CFCF9B-724B-4B69-B21D-6705E5325E6C}" destId="{5D6FBB17-E035-42D0-A6E7-CBBA6CC981D4}" srcOrd="2" destOrd="0" presId="urn:microsoft.com/office/officeart/2005/8/layout/chevron2"/>
    <dgm:cxn modelId="{220BBA80-767C-40F2-BAA5-8BD661C2564E}" type="presParOf" srcId="{5D6FBB17-E035-42D0-A6E7-CBBA6CC981D4}" destId="{E46491C5-28BF-4595-B991-9AA29E9611E6}" srcOrd="0" destOrd="0" presId="urn:microsoft.com/office/officeart/2005/8/layout/chevron2"/>
    <dgm:cxn modelId="{B5D4799F-B0F9-4636-B591-7270EB252FBE}" type="presParOf" srcId="{5D6FBB17-E035-42D0-A6E7-CBBA6CC981D4}" destId="{B935CECC-76A4-49FC-968C-FF3469133B17}" srcOrd="1" destOrd="0" presId="urn:microsoft.com/office/officeart/2005/8/layout/chevron2"/>
    <dgm:cxn modelId="{830A8782-BD10-4BA2-B7BC-6CC9FD8124B1}" type="presParOf" srcId="{E7CFCF9B-724B-4B69-B21D-6705E5325E6C}" destId="{E7C49165-9AD7-47AF-A40F-7F0E8E617AE8}" srcOrd="3" destOrd="0" presId="urn:microsoft.com/office/officeart/2005/8/layout/chevron2"/>
    <dgm:cxn modelId="{6CE9C996-B5CF-4D59-82AC-BEB16CDE9A1E}" type="presParOf" srcId="{E7CFCF9B-724B-4B69-B21D-6705E5325E6C}" destId="{E412B26C-EBF4-4B49-9995-F40088F2CA35}" srcOrd="4" destOrd="0" presId="urn:microsoft.com/office/officeart/2005/8/layout/chevron2"/>
    <dgm:cxn modelId="{A4490638-FDB3-45FC-800C-50D508648CB9}" type="presParOf" srcId="{E412B26C-EBF4-4B49-9995-F40088F2CA35}" destId="{AA1C1328-C6AF-423A-A35D-FA2350CA6132}" srcOrd="0" destOrd="0" presId="urn:microsoft.com/office/officeart/2005/8/layout/chevron2"/>
    <dgm:cxn modelId="{6EDC5B72-5280-495E-9E3E-9D516445D8F1}" type="presParOf" srcId="{E412B26C-EBF4-4B49-9995-F40088F2CA35}" destId="{B94F7721-9745-4949-993F-0DC5CF2F4BC2}" srcOrd="1" destOrd="0" presId="urn:microsoft.com/office/officeart/2005/8/layout/chevron2"/>
    <dgm:cxn modelId="{6F85FF8A-FB1D-4540-8BB9-AAAE03C0D1B9}" type="presParOf" srcId="{E7CFCF9B-724B-4B69-B21D-6705E5325E6C}" destId="{D592D60A-A2D4-4212-9B73-3AA042302FCE}" srcOrd="5" destOrd="0" presId="urn:microsoft.com/office/officeart/2005/8/layout/chevron2"/>
    <dgm:cxn modelId="{3228477D-BB70-4087-96B9-313152ADF767}" type="presParOf" srcId="{E7CFCF9B-724B-4B69-B21D-6705E5325E6C}" destId="{D7ABD700-0D69-4482-AC3D-E074CA5B7B84}" srcOrd="6" destOrd="0" presId="urn:microsoft.com/office/officeart/2005/8/layout/chevron2"/>
    <dgm:cxn modelId="{BF8B604E-970F-4EA2-9127-AB722A9964F8}" type="presParOf" srcId="{D7ABD700-0D69-4482-AC3D-E074CA5B7B84}" destId="{5817D4A4-5F18-4E32-868D-1420ACCEA0A8}" srcOrd="0" destOrd="0" presId="urn:microsoft.com/office/officeart/2005/8/layout/chevron2"/>
    <dgm:cxn modelId="{7474B68A-E486-4C9A-B2DD-516B26C7FCBC}" type="presParOf" srcId="{D7ABD700-0D69-4482-AC3D-E074CA5B7B84}" destId="{2CF43ACA-AFEB-47B1-9A40-E15C444450AD}" srcOrd="1" destOrd="0" presId="urn:microsoft.com/office/officeart/2005/8/layout/chevron2"/>
    <dgm:cxn modelId="{37D2D9A8-6464-4596-8FE7-3EC0E0BA4DF8}" type="presParOf" srcId="{E7CFCF9B-724B-4B69-B21D-6705E5325E6C}" destId="{554FC8A3-C309-4201-ABEA-62E7171F088B}" srcOrd="7" destOrd="0" presId="urn:microsoft.com/office/officeart/2005/8/layout/chevron2"/>
    <dgm:cxn modelId="{6FC33B09-25CC-47AE-B805-6AF1F03592F1}" type="presParOf" srcId="{E7CFCF9B-724B-4B69-B21D-6705E5325E6C}" destId="{2DB59D1E-5946-45D7-8CD4-E45299336CBF}" srcOrd="8" destOrd="0" presId="urn:microsoft.com/office/officeart/2005/8/layout/chevron2"/>
    <dgm:cxn modelId="{E765BFA0-FD64-4448-BD3E-D9EC3E95699F}" type="presParOf" srcId="{2DB59D1E-5946-45D7-8CD4-E45299336CBF}" destId="{6CD50A57-14B8-443B-BDFE-F496FD988C8A}" srcOrd="0" destOrd="0" presId="urn:microsoft.com/office/officeart/2005/8/layout/chevron2"/>
    <dgm:cxn modelId="{C8C65383-7125-4927-8969-14EC03D14F4D}" type="presParOf" srcId="{2DB59D1E-5946-45D7-8CD4-E45299336CBF}" destId="{E508B2FD-5779-4399-902B-9E5AF5F2893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3560B8-A50D-4156-96D2-2DFF456EEBE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7084B49-7FA6-4A97-903B-3B81E0079E64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收集長期照護案例系統研究資料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4C2001E3-0F36-4EAB-91DA-8E7A4B0145EC}" type="parTrans" cxnId="{07F68F8D-3FEF-4335-B7E7-71E0C4BEF3D7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B8803385-208F-4A9B-98EC-9E5F392BCD9D}" type="sibTrans" cxnId="{07F68F8D-3FEF-4335-B7E7-71E0C4BEF3D7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F1DE4C31-926D-4779-8247-16504DD89E68}">
      <dgm:prSet phldrT="[文字]" custT="1"/>
      <dgm:spPr>
        <a:solidFill>
          <a:srgbClr val="009900"/>
        </a:solidFill>
      </dgm:spPr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分析訂定長照需要等級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355B9F37-A20D-4330-A720-A371E7057781}" type="parTrans" cxnId="{0F6DF966-3D98-409F-BF61-26B93A6E4F91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C8370461-CA7D-45E6-A594-24BBBCB22EEA}" type="sibTrans" cxnId="{0F6DF966-3D98-409F-BF61-26B93A6E4F91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BE5DE9B6-A332-47C7-8447-47BAF21C6544}" type="pres">
      <dgm:prSet presAssocID="{AF3560B8-A50D-4156-96D2-2DFF456EEBEA}" presName="Name0" presStyleCnt="0">
        <dgm:presLayoutVars>
          <dgm:dir/>
          <dgm:animLvl val="lvl"/>
          <dgm:resizeHandles val="exact"/>
        </dgm:presLayoutVars>
      </dgm:prSet>
      <dgm:spPr/>
    </dgm:pt>
    <dgm:pt modelId="{F3BE7071-4494-464F-B471-5964B5679CFE}" type="pres">
      <dgm:prSet presAssocID="{87084B49-7FA6-4A97-903B-3B81E0079E64}" presName="parTxOnly" presStyleLbl="node1" presStyleIdx="0" presStyleCnt="2" custScaleX="89166" custLinFactNeighborX="-194" custLinFactNeighborY="-111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C979E0-DDDA-458E-9CE4-90773C64A63E}" type="pres">
      <dgm:prSet presAssocID="{B8803385-208F-4A9B-98EC-9E5F392BCD9D}" presName="parTxOnlySpace" presStyleCnt="0"/>
      <dgm:spPr/>
    </dgm:pt>
    <dgm:pt modelId="{B207CD83-9BD0-4D32-8594-8FA36CCD66C2}" type="pres">
      <dgm:prSet presAssocID="{F1DE4C31-926D-4779-8247-16504DD89E68}" presName="parTxOnly" presStyleLbl="node1" presStyleIdx="1" presStyleCnt="2" custScaleX="129137" custLinFactY="-8993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F6DF966-3D98-409F-BF61-26B93A6E4F91}" srcId="{AF3560B8-A50D-4156-96D2-2DFF456EEBEA}" destId="{F1DE4C31-926D-4779-8247-16504DD89E68}" srcOrd="1" destOrd="0" parTransId="{355B9F37-A20D-4330-A720-A371E7057781}" sibTransId="{C8370461-CA7D-45E6-A594-24BBBCB22EEA}"/>
    <dgm:cxn modelId="{07F68F8D-3FEF-4335-B7E7-71E0C4BEF3D7}" srcId="{AF3560B8-A50D-4156-96D2-2DFF456EEBEA}" destId="{87084B49-7FA6-4A97-903B-3B81E0079E64}" srcOrd="0" destOrd="0" parTransId="{4C2001E3-0F36-4EAB-91DA-8E7A4B0145EC}" sibTransId="{B8803385-208F-4A9B-98EC-9E5F392BCD9D}"/>
    <dgm:cxn modelId="{6B50FDF7-9FF1-48D2-8CEA-5758B268685C}" type="presOf" srcId="{F1DE4C31-926D-4779-8247-16504DD89E68}" destId="{B207CD83-9BD0-4D32-8594-8FA36CCD66C2}" srcOrd="0" destOrd="0" presId="urn:microsoft.com/office/officeart/2005/8/layout/chevron1"/>
    <dgm:cxn modelId="{745DF531-2018-434F-9715-FA1F12581E18}" type="presOf" srcId="{AF3560B8-A50D-4156-96D2-2DFF456EEBEA}" destId="{BE5DE9B6-A332-47C7-8447-47BAF21C6544}" srcOrd="0" destOrd="0" presId="urn:microsoft.com/office/officeart/2005/8/layout/chevron1"/>
    <dgm:cxn modelId="{1598F359-CCAD-4D45-B0D4-8DE929F2E830}" type="presOf" srcId="{87084B49-7FA6-4A97-903B-3B81E0079E64}" destId="{F3BE7071-4494-464F-B471-5964B5679CFE}" srcOrd="0" destOrd="0" presId="urn:microsoft.com/office/officeart/2005/8/layout/chevron1"/>
    <dgm:cxn modelId="{A9E8A8AC-0892-4E83-990A-4CCCC8A9604C}" type="presParOf" srcId="{BE5DE9B6-A332-47C7-8447-47BAF21C6544}" destId="{F3BE7071-4494-464F-B471-5964B5679CFE}" srcOrd="0" destOrd="0" presId="urn:microsoft.com/office/officeart/2005/8/layout/chevron1"/>
    <dgm:cxn modelId="{5E433A86-0E6D-45B3-ADD6-41EEA1E0ED04}" type="presParOf" srcId="{BE5DE9B6-A332-47C7-8447-47BAF21C6544}" destId="{86C979E0-DDDA-458E-9CE4-90773C64A63E}" srcOrd="1" destOrd="0" presId="urn:microsoft.com/office/officeart/2005/8/layout/chevron1"/>
    <dgm:cxn modelId="{5262E88C-892B-448F-A816-B9B9024D8B60}" type="presParOf" srcId="{BE5DE9B6-A332-47C7-8447-47BAF21C6544}" destId="{B207CD83-9BD0-4D32-8594-8FA36CCD66C2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BE7071-4494-464F-B471-5964B5679CFE}">
      <dsp:nvSpPr>
        <dsp:cNvPr id="0" name=""/>
        <dsp:cNvSpPr/>
      </dsp:nvSpPr>
      <dsp:spPr>
        <a:xfrm>
          <a:off x="0" y="0"/>
          <a:ext cx="2256502" cy="792087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進行長照需要評估</a:t>
          </a:r>
          <a:endParaRPr lang="zh-TW" altLang="en-US" sz="20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0" y="0"/>
        <a:ext cx="2256502" cy="792087"/>
      </dsp:txXfrm>
    </dsp:sp>
    <dsp:sp modelId="{B207CD83-9BD0-4D32-8594-8FA36CCD66C2}">
      <dsp:nvSpPr>
        <dsp:cNvPr id="0" name=""/>
        <dsp:cNvSpPr/>
      </dsp:nvSpPr>
      <dsp:spPr>
        <a:xfrm>
          <a:off x="1968360" y="0"/>
          <a:ext cx="3760604" cy="792087"/>
        </a:xfrm>
        <a:prstGeom prst="chevron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電腦判定長照</a:t>
          </a:r>
          <a:endParaRPr lang="en-US" altLang="zh-TW" sz="2000" kern="1200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pPr lvl="0" algn="ctr" defTabSz="8890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需要等級</a:t>
          </a:r>
          <a:r>
            <a:rPr lang="en-US" altLang="zh-TW" sz="20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20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給付額度</a:t>
          </a:r>
          <a:r>
            <a:rPr lang="en-US" altLang="zh-TW" sz="20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)</a:t>
          </a:r>
          <a:endParaRPr lang="zh-TW" altLang="en-US" sz="20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968360" y="0"/>
        <a:ext cx="3760604" cy="792087"/>
      </dsp:txXfrm>
    </dsp:sp>
    <dsp:sp modelId="{5B6E3213-4A6B-4CD5-825C-97EF418B318F}">
      <dsp:nvSpPr>
        <dsp:cNvPr id="0" name=""/>
        <dsp:cNvSpPr/>
      </dsp:nvSpPr>
      <dsp:spPr>
        <a:xfrm>
          <a:off x="5440823" y="0"/>
          <a:ext cx="2912104" cy="792087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擬訂照顧計畫</a:t>
          </a:r>
          <a:endParaRPr lang="zh-TW" altLang="en-US" sz="20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5440823" y="0"/>
        <a:ext cx="2912104" cy="7920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980757-DF12-426E-9DDA-1FB88FB6CB3D}">
      <dsp:nvSpPr>
        <dsp:cNvPr id="0" name=""/>
        <dsp:cNvSpPr/>
      </dsp:nvSpPr>
      <dsp:spPr>
        <a:xfrm rot="5400000">
          <a:off x="-144077" y="175527"/>
          <a:ext cx="1074718" cy="7523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800" kern="1200" dirty="0" smtClean="0"/>
            <a:t>1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800" kern="1200" dirty="0" smtClean="0"/>
            <a:t> </a:t>
          </a:r>
          <a:endParaRPr lang="zh-TW" altLang="en-US" sz="800" kern="1200" dirty="0"/>
        </a:p>
      </dsp:txBody>
      <dsp:txXfrm rot="5400000">
        <a:off x="-144077" y="175527"/>
        <a:ext cx="1074718" cy="752303"/>
      </dsp:txXfrm>
    </dsp:sp>
    <dsp:sp modelId="{A475058E-24BB-4FC8-BCAF-17006585AD7A}">
      <dsp:nvSpPr>
        <dsp:cNvPr id="0" name=""/>
        <dsp:cNvSpPr/>
      </dsp:nvSpPr>
      <dsp:spPr>
        <a:xfrm rot="5400000">
          <a:off x="3495083" y="-2739025"/>
          <a:ext cx="698567" cy="61841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/>
            <a:t>照顧管理，加成服務</a:t>
          </a:r>
          <a:r>
            <a:rPr lang="en-US" altLang="zh-TW" sz="2400" kern="1200" dirty="0" smtClean="0"/>
            <a:t>*</a:t>
          </a:r>
          <a:endParaRPr lang="zh-TW" altLang="en-US" sz="2400" kern="1200" dirty="0"/>
        </a:p>
      </dsp:txBody>
      <dsp:txXfrm rot="5400000">
        <a:off x="3495083" y="-2739025"/>
        <a:ext cx="698567" cy="6184128"/>
      </dsp:txXfrm>
    </dsp:sp>
    <dsp:sp modelId="{E46491C5-28BF-4595-B991-9AA29E9611E6}">
      <dsp:nvSpPr>
        <dsp:cNvPr id="0" name=""/>
        <dsp:cNvSpPr/>
      </dsp:nvSpPr>
      <dsp:spPr>
        <a:xfrm rot="5400000">
          <a:off x="-161207" y="1122485"/>
          <a:ext cx="1074718" cy="7523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800" kern="1200" dirty="0" smtClean="0"/>
            <a:t>2</a:t>
          </a:r>
          <a:endParaRPr lang="zh-TW" altLang="en-US" sz="800" kern="1200" dirty="0"/>
        </a:p>
      </dsp:txBody>
      <dsp:txXfrm rot="5400000">
        <a:off x="-161207" y="1122485"/>
        <a:ext cx="1074718" cy="752303"/>
      </dsp:txXfrm>
    </dsp:sp>
    <dsp:sp modelId="{B935CECC-76A4-49FC-968C-FF3469133B17}">
      <dsp:nvSpPr>
        <dsp:cNvPr id="0" name=""/>
        <dsp:cNvSpPr/>
      </dsp:nvSpPr>
      <dsp:spPr>
        <a:xfrm rot="5400000">
          <a:off x="3495083" y="-1781502"/>
          <a:ext cx="698567" cy="61841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/>
            <a:t>照顧服務與專業服務給付額度 </a:t>
          </a:r>
          <a:r>
            <a:rPr lang="en-US" altLang="zh-TW" sz="2400" kern="1200" dirty="0" smtClean="0"/>
            <a:t>(</a:t>
          </a:r>
          <a:r>
            <a:rPr lang="zh-TW" altLang="en-US" sz="2400" kern="1200" dirty="0" smtClean="0"/>
            <a:t>部分負擔</a:t>
          </a:r>
          <a:r>
            <a:rPr lang="en-US" altLang="zh-TW" sz="2400" kern="1200" dirty="0" smtClean="0"/>
            <a:t>0,5,16%)</a:t>
          </a:r>
          <a:endParaRPr lang="zh-TW" altLang="en-US" sz="2400" kern="1200" dirty="0"/>
        </a:p>
      </dsp:txBody>
      <dsp:txXfrm rot="5400000">
        <a:off x="3495083" y="-1781502"/>
        <a:ext cx="698567" cy="6184128"/>
      </dsp:txXfrm>
    </dsp:sp>
    <dsp:sp modelId="{AA1C1328-C6AF-423A-A35D-FA2350CA6132}">
      <dsp:nvSpPr>
        <dsp:cNvPr id="0" name=""/>
        <dsp:cNvSpPr/>
      </dsp:nvSpPr>
      <dsp:spPr>
        <a:xfrm rot="5400000">
          <a:off x="-161207" y="2080008"/>
          <a:ext cx="1074718" cy="7523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800" kern="1200" dirty="0" smtClean="0"/>
            <a:t>3</a:t>
          </a:r>
          <a:endParaRPr lang="zh-TW" altLang="en-US" sz="800" kern="1200" dirty="0"/>
        </a:p>
      </dsp:txBody>
      <dsp:txXfrm rot="5400000">
        <a:off x="-161207" y="2080008"/>
        <a:ext cx="1074718" cy="752303"/>
      </dsp:txXfrm>
    </dsp:sp>
    <dsp:sp modelId="{B94F7721-9745-4949-993F-0DC5CF2F4BC2}">
      <dsp:nvSpPr>
        <dsp:cNvPr id="0" name=""/>
        <dsp:cNvSpPr/>
      </dsp:nvSpPr>
      <dsp:spPr>
        <a:xfrm rot="5400000">
          <a:off x="3495083" y="-823980"/>
          <a:ext cx="698567" cy="61841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/>
            <a:t>交通接送服務</a:t>
          </a:r>
          <a:r>
            <a:rPr lang="en-US" altLang="zh-TW" sz="2400" kern="1200" dirty="0" smtClean="0"/>
            <a:t>(</a:t>
          </a:r>
          <a:r>
            <a:rPr lang="zh-TW" altLang="en-US" sz="2400" kern="1200" dirty="0" smtClean="0"/>
            <a:t>部分負擔</a:t>
          </a:r>
          <a:r>
            <a:rPr lang="en-US" altLang="zh-TW" sz="2400" kern="1200" dirty="0" smtClean="0"/>
            <a:t>0,10,30%)</a:t>
          </a:r>
          <a:endParaRPr lang="zh-TW" altLang="en-US" sz="2400" kern="1200" dirty="0"/>
        </a:p>
      </dsp:txBody>
      <dsp:txXfrm rot="5400000">
        <a:off x="3495083" y="-823980"/>
        <a:ext cx="698567" cy="6184128"/>
      </dsp:txXfrm>
    </dsp:sp>
    <dsp:sp modelId="{5817D4A4-5F18-4E32-868D-1420ACCEA0A8}">
      <dsp:nvSpPr>
        <dsp:cNvPr id="0" name=""/>
        <dsp:cNvSpPr/>
      </dsp:nvSpPr>
      <dsp:spPr>
        <a:xfrm rot="5400000">
          <a:off x="-161207" y="3037530"/>
          <a:ext cx="1074718" cy="7523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800" kern="1200" dirty="0" smtClean="0"/>
            <a:t>4</a:t>
          </a:r>
          <a:endParaRPr lang="zh-TW" altLang="en-US" sz="800" kern="1200" dirty="0"/>
        </a:p>
      </dsp:txBody>
      <dsp:txXfrm rot="5400000">
        <a:off x="-161207" y="3037530"/>
        <a:ext cx="1074718" cy="752303"/>
      </dsp:txXfrm>
    </dsp:sp>
    <dsp:sp modelId="{2CF43ACA-AFEB-47B1-9A40-E15C444450AD}">
      <dsp:nvSpPr>
        <dsp:cNvPr id="0" name=""/>
        <dsp:cNvSpPr/>
      </dsp:nvSpPr>
      <dsp:spPr>
        <a:xfrm rot="5400000">
          <a:off x="3454577" y="78816"/>
          <a:ext cx="698567" cy="61841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/>
            <a:t>輔具與居家無障礙環境給付 </a:t>
          </a:r>
          <a:r>
            <a:rPr lang="en-US" altLang="zh-TW" sz="2400" kern="1200" dirty="0" smtClean="0"/>
            <a:t>(</a:t>
          </a:r>
          <a:r>
            <a:rPr lang="zh-TW" altLang="en-US" sz="2400" kern="1200" dirty="0" smtClean="0"/>
            <a:t>部分負擔</a:t>
          </a:r>
          <a:r>
            <a:rPr lang="en-US" altLang="zh-TW" sz="2400" kern="1200" dirty="0" smtClean="0"/>
            <a:t>0,10,30%)</a:t>
          </a:r>
          <a:endParaRPr lang="zh-TW" altLang="en-US" sz="2400" kern="1200" dirty="0"/>
        </a:p>
      </dsp:txBody>
      <dsp:txXfrm rot="5400000">
        <a:off x="3454577" y="78816"/>
        <a:ext cx="698567" cy="6184128"/>
      </dsp:txXfrm>
    </dsp:sp>
    <dsp:sp modelId="{6CD50A57-14B8-443B-BDFE-F496FD988C8A}">
      <dsp:nvSpPr>
        <dsp:cNvPr id="0" name=""/>
        <dsp:cNvSpPr/>
      </dsp:nvSpPr>
      <dsp:spPr>
        <a:xfrm rot="5400000">
          <a:off x="-161207" y="3995053"/>
          <a:ext cx="1074718" cy="7523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800" kern="1200" dirty="0" smtClean="0"/>
            <a:t>5</a:t>
          </a:r>
          <a:endParaRPr lang="zh-TW" altLang="en-US" sz="800" kern="1200" dirty="0"/>
        </a:p>
      </dsp:txBody>
      <dsp:txXfrm rot="5400000">
        <a:off x="-161207" y="3995053"/>
        <a:ext cx="1074718" cy="752303"/>
      </dsp:txXfrm>
    </dsp:sp>
    <dsp:sp modelId="{E508B2FD-5779-4399-902B-9E5AF5F28931}">
      <dsp:nvSpPr>
        <dsp:cNvPr id="0" name=""/>
        <dsp:cNvSpPr/>
      </dsp:nvSpPr>
      <dsp:spPr>
        <a:xfrm rot="5400000">
          <a:off x="3495083" y="1091064"/>
          <a:ext cx="698567" cy="61841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/>
            <a:t>喘息服務</a:t>
          </a:r>
          <a:r>
            <a:rPr lang="en-US" altLang="zh-TW" sz="2400" kern="1200" dirty="0" smtClean="0"/>
            <a:t>(</a:t>
          </a:r>
          <a:r>
            <a:rPr lang="zh-TW" altLang="en-US" sz="2400" kern="1200" dirty="0" smtClean="0"/>
            <a:t>部分負擔</a:t>
          </a:r>
          <a:r>
            <a:rPr lang="en-US" altLang="zh-TW" sz="2400" kern="1200" dirty="0" smtClean="0"/>
            <a:t>0,5,16%)</a:t>
          </a:r>
          <a:endParaRPr lang="zh-TW" altLang="en-US" sz="2000" kern="1200" dirty="0"/>
        </a:p>
      </dsp:txBody>
      <dsp:txXfrm rot="5400000">
        <a:off x="3495083" y="1091064"/>
        <a:ext cx="698567" cy="618412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BE7071-4494-464F-B471-5964B5679CFE}">
      <dsp:nvSpPr>
        <dsp:cNvPr id="0" name=""/>
        <dsp:cNvSpPr/>
      </dsp:nvSpPr>
      <dsp:spPr>
        <a:xfrm>
          <a:off x="0" y="0"/>
          <a:ext cx="3065898" cy="648072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收集長期照護案例系統研究資料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0"/>
        <a:ext cx="3065898" cy="648072"/>
      </dsp:txXfrm>
    </dsp:sp>
    <dsp:sp modelId="{B207CD83-9BD0-4D32-8594-8FA36CCD66C2}">
      <dsp:nvSpPr>
        <dsp:cNvPr id="0" name=""/>
        <dsp:cNvSpPr/>
      </dsp:nvSpPr>
      <dsp:spPr>
        <a:xfrm>
          <a:off x="2722723" y="0"/>
          <a:ext cx="4440267" cy="648072"/>
        </a:xfrm>
        <a:prstGeom prst="chevron">
          <a:avLst/>
        </a:prstGeom>
        <a:solidFill>
          <a:srgbClr val="00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分析訂定長照需要等級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2722723" y="0"/>
        <a:ext cx="4440267" cy="648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643" y="0"/>
            <a:ext cx="2945448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B88DE566-E2AD-4CBB-8E45-0253A1C0D615}" type="datetimeFigureOut">
              <a:rPr lang="zh-TW" altLang="en-US" smtClean="0"/>
              <a:pPr/>
              <a:t>2018/4/20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308"/>
            <a:ext cx="2945448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643" y="9430308"/>
            <a:ext cx="2945448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0209BA86-EBDD-465D-A730-AE8E3A72F29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262577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1"/>
          </a:xfrm>
          <a:prstGeom prst="rect">
            <a:avLst/>
          </a:prstGeom>
        </p:spPr>
        <p:txBody>
          <a:bodyPr vert="horz" lIns="91311" tIns="45655" rIns="91311" bIns="4565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6411"/>
          </a:xfrm>
          <a:prstGeom prst="rect">
            <a:avLst/>
          </a:prstGeom>
        </p:spPr>
        <p:txBody>
          <a:bodyPr vert="horz" lIns="91311" tIns="45655" rIns="91311" bIns="45655" rtlCol="0"/>
          <a:lstStyle>
            <a:lvl1pPr algn="r">
              <a:defRPr sz="1200"/>
            </a:lvl1pPr>
          </a:lstStyle>
          <a:p>
            <a:fld id="{C4E60276-519D-4796-8C49-BB9596C52370}" type="datetimeFigureOut">
              <a:rPr lang="zh-TW" altLang="en-US" smtClean="0"/>
              <a:pPr/>
              <a:t>2018/4/20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1" tIns="45655" rIns="91311" bIns="45655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311" tIns="45655" rIns="91311" bIns="45655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30094"/>
            <a:ext cx="2945659" cy="496411"/>
          </a:xfrm>
          <a:prstGeom prst="rect">
            <a:avLst/>
          </a:prstGeom>
        </p:spPr>
        <p:txBody>
          <a:bodyPr vert="horz" lIns="91311" tIns="45655" rIns="91311" bIns="4565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4"/>
            <a:ext cx="2945659" cy="496411"/>
          </a:xfrm>
          <a:prstGeom prst="rect">
            <a:avLst/>
          </a:prstGeom>
        </p:spPr>
        <p:txBody>
          <a:bodyPr vert="horz" lIns="91311" tIns="45655" rIns="91311" bIns="45655" rtlCol="0" anchor="b"/>
          <a:lstStyle>
            <a:lvl1pPr algn="r">
              <a:defRPr sz="1200"/>
            </a:lvl1pPr>
          </a:lstStyle>
          <a:p>
            <a:fld id="{C97A3140-3B96-4BFD-AB2F-4546E8C359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574989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2CC72B-06C0-463A-A67C-DD82E04C23E2}" type="slidenum">
              <a:rPr lang="en-US" altLang="zh-TW" smtClean="0"/>
              <a:pPr/>
              <a:t>13</a:t>
            </a:fld>
            <a:endParaRPr lang="en-US" altLang="zh-TW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dirty="0" smtClean="0">
              <a:latin typeface="標楷體" pitchFamily="65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1FC8AC-674E-4F57-8241-34165918038C}" type="slidenum">
              <a:rPr lang="en-US" altLang="zh-TW" smtClean="0"/>
              <a:pPr/>
              <a:t>15</a:t>
            </a:fld>
            <a:endParaRPr lang="en-US" altLang="zh-TW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xmlns="" val="3447719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57762" cy="37179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385894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01D65-3665-4D43-AACE-E53D19B0E5C7}" type="datetime1">
              <a:rPr lang="zh-TW" altLang="en-US" smtClean="0"/>
              <a:pPr/>
              <a:t>2018/4/20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2DE9-BFF7-455B-B421-A1AFED5205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3868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650D-712D-47E6-BE2B-FF8EFA8FE467}" type="datetime1">
              <a:rPr lang="zh-TW" altLang="en-US" smtClean="0"/>
              <a:pPr/>
              <a:t>2018/4/20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2DE9-BFF7-455B-B421-A1AFED5205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78177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C4E3-0482-4F8A-82C3-40725F8B7EB1}" type="datetime1">
              <a:rPr lang="zh-TW" altLang="en-US" smtClean="0"/>
              <a:pPr/>
              <a:t>2018/4/20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2DE9-BFF7-455B-B421-A1AFED5205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763492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E6A5C-80E1-430B-BAE8-3F34D3574594}" type="datetime1">
              <a:rPr lang="zh-TW" altLang="en-US" smtClean="0"/>
              <a:pPr>
                <a:defRPr/>
              </a:pPr>
              <a:t>2018/4/20</a:t>
            </a:fld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49257264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958A0-A6F6-47F2-9045-C26C78BB36DE}" type="datetime1">
              <a:rPr lang="zh-TW" altLang="en-US" smtClean="0"/>
              <a:pPr>
                <a:defRPr/>
              </a:pPr>
              <a:t>2018/4/20</a:t>
            </a:fld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97073133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218" r="8739"/>
          <a:stretch/>
        </p:blipFill>
        <p:spPr bwMode="auto">
          <a:xfrm>
            <a:off x="-36512" y="0"/>
            <a:ext cx="9144001" cy="6957392"/>
          </a:xfrm>
          <a:prstGeom prst="rect">
            <a:avLst/>
          </a:prstGeom>
          <a:noFill/>
          <a:ln>
            <a:noFill/>
          </a:ln>
          <a:extLst/>
        </p:spPr>
      </p:pic>
      <p:sp useBgFill="1">
        <p:nvSpPr>
          <p:cNvPr id="5" name="五邊形 4"/>
          <p:cNvSpPr/>
          <p:nvPr userDrawn="1"/>
        </p:nvSpPr>
        <p:spPr>
          <a:xfrm>
            <a:off x="1691680" y="2204864"/>
            <a:ext cx="7200800" cy="1314711"/>
          </a:xfrm>
          <a:prstGeom prst="homePlate">
            <a:avLst>
              <a:gd name="adj" fmla="val 37562"/>
            </a:avLst>
          </a:prstGeom>
          <a:ln w="6350">
            <a:solidFill>
              <a:srgbClr val="0000FF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>
        <p:nvSpPr>
          <p:cNvPr id="8" name="投影片編號版面配置區 5"/>
          <p:cNvSpPr txBox="1">
            <a:spLocks/>
          </p:cNvSpPr>
          <p:nvPr userDrawn="1"/>
        </p:nvSpPr>
        <p:spPr>
          <a:xfrm>
            <a:off x="6975475" y="651986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Verdana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Verdana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Verdana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Verdana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Verdana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Verdana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Verdana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Verdana" pitchFamily="34" charset="0"/>
                <a:ea typeface="新細明體" pitchFamily="18" charset="-120"/>
                <a:cs typeface="+mn-cs"/>
              </a:defRPr>
            </a:lvl9pPr>
          </a:lstStyle>
          <a:p>
            <a:pPr>
              <a:defRPr/>
            </a:pPr>
            <a:fld id="{47492D76-6819-46CE-9C65-06D79967D47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2133600"/>
            <a:ext cx="1444625" cy="143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標題 1"/>
          <p:cNvSpPr>
            <a:spLocks noGrp="1"/>
          </p:cNvSpPr>
          <p:nvPr>
            <p:ph type="ctrTitle"/>
          </p:nvPr>
        </p:nvSpPr>
        <p:spPr>
          <a:xfrm>
            <a:off x="1765920" y="2060848"/>
            <a:ext cx="6910536" cy="1470025"/>
          </a:xfrm>
        </p:spPr>
        <p:txBody>
          <a:bodyPr/>
          <a:lstStyle>
            <a:lvl1pPr>
              <a:defRPr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副標題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44016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10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新細明體" charset="-120"/>
              </a:defRPr>
            </a:lvl1pPr>
          </a:lstStyle>
          <a:p>
            <a:fld id="{437B0A67-4B03-4D8C-AD2E-834AF0B694B4}" type="datetime1">
              <a:rPr lang="zh-TW" altLang="en-US" smtClean="0"/>
              <a:pPr/>
              <a:t>2018/4/20</a:t>
            </a:fld>
            <a:endParaRPr lang="en-US" altLang="zh-TW"/>
          </a:p>
        </p:txBody>
      </p:sp>
      <p:sp>
        <p:nvSpPr>
          <p:cNvPr id="11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2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95E41-EBE2-4C65-BCCA-C85D0949842B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826122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218" r="8739"/>
          <a:stretch/>
        </p:blipFill>
        <p:spPr bwMode="auto">
          <a:xfrm>
            <a:off x="-36512" y="0"/>
            <a:ext cx="9144001" cy="6957392"/>
          </a:xfrm>
          <a:prstGeom prst="rect">
            <a:avLst/>
          </a:prstGeom>
          <a:noFill/>
          <a:ln>
            <a:noFill/>
          </a:ln>
          <a:extLst/>
        </p:spPr>
      </p:pic>
      <p:sp useBgFill="1">
        <p:nvSpPr>
          <p:cNvPr id="5" name="五邊形 4"/>
          <p:cNvSpPr/>
          <p:nvPr userDrawn="1"/>
        </p:nvSpPr>
        <p:spPr>
          <a:xfrm>
            <a:off x="1691680" y="2204864"/>
            <a:ext cx="7200800" cy="1314711"/>
          </a:xfrm>
          <a:prstGeom prst="homePlate">
            <a:avLst>
              <a:gd name="adj" fmla="val 37562"/>
            </a:avLst>
          </a:prstGeom>
          <a:ln w="6350">
            <a:solidFill>
              <a:srgbClr val="0000FF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>
        <p:nvSpPr>
          <p:cNvPr id="8" name="投影片編號版面配置區 5"/>
          <p:cNvSpPr txBox="1">
            <a:spLocks/>
          </p:cNvSpPr>
          <p:nvPr userDrawn="1"/>
        </p:nvSpPr>
        <p:spPr>
          <a:xfrm>
            <a:off x="6975475" y="651986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Verdana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Verdana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Verdana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Verdana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Verdana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Verdana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Verdana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Verdana" pitchFamily="34" charset="0"/>
                <a:ea typeface="新細明體" pitchFamily="18" charset="-120"/>
                <a:cs typeface="+mn-cs"/>
              </a:defRPr>
            </a:lvl9pPr>
          </a:lstStyle>
          <a:p>
            <a:pPr>
              <a:defRPr/>
            </a:pPr>
            <a:fld id="{47492D76-6819-46CE-9C65-06D79967D47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2133600"/>
            <a:ext cx="1444625" cy="143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標題 1"/>
          <p:cNvSpPr>
            <a:spLocks noGrp="1"/>
          </p:cNvSpPr>
          <p:nvPr>
            <p:ph type="ctrTitle"/>
          </p:nvPr>
        </p:nvSpPr>
        <p:spPr>
          <a:xfrm>
            <a:off x="1765920" y="2060848"/>
            <a:ext cx="6910536" cy="1470025"/>
          </a:xfrm>
        </p:spPr>
        <p:txBody>
          <a:bodyPr/>
          <a:lstStyle>
            <a:lvl1pPr>
              <a:defRPr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副標題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44016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10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新細明體" charset="-120"/>
              </a:defRPr>
            </a:lvl1pPr>
          </a:lstStyle>
          <a:p>
            <a:fld id="{341366A0-26DF-4257-A514-C63332D68FCA}" type="datetime1">
              <a:rPr lang="zh-TW" altLang="en-US" smtClean="0"/>
              <a:pPr/>
              <a:t>2018/4/20</a:t>
            </a:fld>
            <a:endParaRPr lang="en-US" altLang="zh-TW"/>
          </a:p>
        </p:txBody>
      </p:sp>
      <p:sp>
        <p:nvSpPr>
          <p:cNvPr id="11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2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95E41-EBE2-4C65-BCCA-C85D0949842B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8261222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6"/>
          <p:cNvGrpSpPr>
            <a:grpSpLocks/>
          </p:cNvGrpSpPr>
          <p:nvPr/>
        </p:nvGrpSpPr>
        <p:grpSpPr bwMode="auto">
          <a:xfrm>
            <a:off x="463550" y="1141413"/>
            <a:ext cx="8664575" cy="433387"/>
            <a:chOff x="463549" y="1141948"/>
            <a:chExt cx="8664553" cy="433136"/>
          </a:xfrm>
        </p:grpSpPr>
        <p:sp>
          <p:nvSpPr>
            <p:cNvPr id="5" name="矩形 7"/>
            <p:cNvSpPr/>
            <p:nvPr userDrawn="1"/>
          </p:nvSpPr>
          <p:spPr>
            <a:xfrm>
              <a:off x="463549" y="1141948"/>
              <a:ext cx="3186105" cy="43313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TW" altLang="en-US" sz="2000" dirty="0">
                  <a:solidFill>
                    <a:prstClr val="white"/>
                  </a:solidFill>
                </a:rPr>
                <a:t>衛生福利部</a:t>
              </a:r>
              <a:endParaRPr kumimoji="1" lang="en-US" altLang="zh-TW" sz="2000" dirty="0">
                <a:solidFill>
                  <a:prstClr val="white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1200" b="1" dirty="0">
                  <a:solidFill>
                    <a:prstClr val="white"/>
                  </a:solidFill>
                </a:rPr>
                <a:t>Ministry of Health and Welfare</a:t>
              </a:r>
              <a:endParaRPr kumimoji="1" lang="zh-TW" alt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 userDrawn="1"/>
          </p:nvSpPr>
          <p:spPr>
            <a:xfrm>
              <a:off x="3403591" y="1308538"/>
              <a:ext cx="5724511" cy="9995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16"/>
          <p:cNvGrpSpPr>
            <a:grpSpLocks/>
          </p:cNvGrpSpPr>
          <p:nvPr userDrawn="1"/>
        </p:nvGrpSpPr>
        <p:grpSpPr bwMode="auto">
          <a:xfrm>
            <a:off x="463550" y="1119188"/>
            <a:ext cx="8664575" cy="487363"/>
            <a:chOff x="292" y="705"/>
            <a:chExt cx="5458" cy="307"/>
          </a:xfrm>
        </p:grpSpPr>
        <p:sp>
          <p:nvSpPr>
            <p:cNvPr id="9" name="矩形 4"/>
            <p:cNvSpPr/>
            <p:nvPr/>
          </p:nvSpPr>
          <p:spPr>
            <a:xfrm>
              <a:off x="292" y="705"/>
              <a:ext cx="2007" cy="307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TW" altLang="en-US" sz="2000" dirty="0" smtClean="0">
                  <a:solidFill>
                    <a:prstClr val="white"/>
                  </a:solidFill>
                  <a:latin typeface="Times New Roman" pitchFamily="18" charset="0"/>
                </a:rPr>
                <a:t>陽明大學衛生福利研究所</a:t>
              </a:r>
              <a:endParaRPr kumimoji="1" lang="en-US" altLang="zh-TW" sz="2000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sp>
          <p:nvSpPr>
            <p:cNvPr id="11" name="矩形 6"/>
            <p:cNvSpPr/>
            <p:nvPr/>
          </p:nvSpPr>
          <p:spPr>
            <a:xfrm>
              <a:off x="2144" y="824"/>
              <a:ext cx="3606" cy="63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3116" y="27856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3910AC-AFB8-4340-B540-92002AE17C20}" type="datetime1">
              <a:rPr lang="zh-TW" altLang="en-US" smtClean="0"/>
              <a:pPr/>
              <a:t>2018/4/20</a:t>
            </a:fld>
            <a:endParaRPr lang="en-US" altLang="zh-TW"/>
          </a:p>
        </p:txBody>
      </p:sp>
      <p:sp>
        <p:nvSpPr>
          <p:cNvPr id="1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324E-18F6-4066-8489-E9E4359DD8DE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035412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A462A-6AB4-4437-A473-72B01EC1EB7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983484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844675"/>
            <a:ext cx="4038600" cy="42814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38600" cy="42814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E9FAD-2CE4-4C5B-BFD0-9D5434F510C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690997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5" descr="部鰴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550" y="174625"/>
            <a:ext cx="72072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EF864-F2CA-4DE2-8D29-64BB9DB02F7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7675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FF64-2EDE-4666-B961-531BCFECCE73}" type="datetime1">
              <a:rPr lang="zh-TW" altLang="en-US" smtClean="0"/>
              <a:pPr/>
              <a:t>2018/4/20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2DE9-BFF7-455B-B421-A1AFED5205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576827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3568" y="422108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44019-0BEA-4353-9FCA-F3214382A65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158445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7EDF-2EAF-4F41-85AD-07AE5F7EF922}" type="datetime1">
              <a:rPr lang="zh-TW" altLang="en-US" smtClean="0"/>
              <a:pPr/>
              <a:t>2018/4/20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2951-7195-4AAA-AF08-4638ADF0E4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標題及物件在文字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844675"/>
            <a:ext cx="8229600" cy="20637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4060825"/>
            <a:ext cx="8229600" cy="2065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4F4EA-928A-4BBA-A7D3-76D7DCF0E2E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3952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B2AC-9DE7-410D-A3D4-BF897E1A1DBA}" type="datetime1">
              <a:rPr lang="zh-TW" altLang="en-US" smtClean="0"/>
              <a:pPr/>
              <a:t>2018/4/20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2DE9-BFF7-455B-B421-A1AFED5205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043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C172-FC9D-4995-A4F7-F6970328D783}" type="datetime1">
              <a:rPr lang="zh-TW" altLang="en-US" smtClean="0"/>
              <a:pPr/>
              <a:t>2018/4/20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2DE9-BFF7-455B-B421-A1AFED5205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39487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3BD1-122A-4545-9DBB-CED99D5DBC1E}" type="datetime1">
              <a:rPr lang="zh-TW" altLang="en-US" smtClean="0"/>
              <a:pPr/>
              <a:t>2018/4/20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2DE9-BFF7-455B-B421-A1AFED5205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7651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1A71-21BC-4FB7-9E62-AB9BDFF4ECAB}" type="datetime1">
              <a:rPr lang="zh-TW" altLang="en-US" smtClean="0"/>
              <a:pPr/>
              <a:t>2018/4/20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2DE9-BFF7-455B-B421-A1AFED5205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21330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AA37-D035-40DD-9060-86F3CE742DF6}" type="datetime1">
              <a:rPr lang="zh-TW" altLang="en-US" smtClean="0"/>
              <a:pPr/>
              <a:t>2018/4/20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2DE9-BFF7-455B-B421-A1AFED5205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98637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297D-3A3E-458A-BC78-AC2422D08E4E}" type="datetime1">
              <a:rPr lang="zh-TW" altLang="en-US" smtClean="0"/>
              <a:pPr/>
              <a:t>2018/4/20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2DE9-BFF7-455B-B421-A1AFED5205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29684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18C4-15C3-494F-B6E3-54CBDC5FD79A}" type="datetime1">
              <a:rPr lang="zh-TW" altLang="en-US" smtClean="0"/>
              <a:pPr/>
              <a:t>2018/4/20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2DE9-BFF7-455B-B421-A1AFED5205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55266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7F3A0-85CF-4025-8293-7EB5615AE101}" type="datetime1">
              <a:rPr lang="zh-TW" altLang="en-US" smtClean="0"/>
              <a:pPr/>
              <a:t>2018/4/20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22DE9-BFF7-455B-B421-A1AFED5205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13964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77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-36513" y="6519863"/>
            <a:ext cx="2133601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7C89D9-0260-419B-B345-A5C943DEE8A6}" type="datetime1">
              <a:rPr kumimoji="1" lang="zh-TW" altLang="en-US" smtClean="0">
                <a:latin typeface="Verdana" pitchFamily="34" charset="0"/>
                <a:ea typeface="新細明體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2018/4/20</a:t>
            </a:fld>
            <a:endParaRPr kumimoji="1" lang="en-US" altLang="zh-TW">
              <a:latin typeface="Verdana" pitchFamily="34" charset="0"/>
              <a:ea typeface="新細明體" charset="-120"/>
            </a:endParaRPr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519863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latin typeface="Verdana" pitchFamily="34" charset="0"/>
              <a:ea typeface="新細明體" charset="-120"/>
            </a:endParaRPr>
          </a:p>
        </p:txBody>
      </p:sp>
      <p:sp>
        <p:nvSpPr>
          <p:cNvPr id="1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75475" y="65198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42F49E-319E-4A7C-B25D-C307B2C36E2C}" type="slidenum">
              <a:rPr kumimoji="1" lang="en-US" altLang="zh-TW">
                <a:solidFill>
                  <a:prstClr val="black">
                    <a:tint val="75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835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7" r:id="rId3"/>
    <p:sldLayoutId id="2147483698" r:id="rId4"/>
    <p:sldLayoutId id="2147483709" r:id="rId5"/>
    <p:sldLayoutId id="2147483732" r:id="rId6"/>
    <p:sldLayoutId id="2147483735" r:id="rId7"/>
    <p:sldLayoutId id="2147483736" r:id="rId8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0000C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CC"/>
          </a:solidFill>
          <a:latin typeface="標楷體" pitchFamily="65" charset="-12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CC"/>
          </a:solidFill>
          <a:latin typeface="標楷體" pitchFamily="65" charset="-12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CC"/>
          </a:solidFill>
          <a:latin typeface="標楷體" pitchFamily="65" charset="-12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CC"/>
          </a:solidFill>
          <a:latin typeface="標楷體" pitchFamily="65" charset="-12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CC"/>
          </a:solidFill>
          <a:latin typeface="標楷體" pitchFamily="65" charset="-12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CC"/>
          </a:solidFill>
          <a:latin typeface="標楷體" pitchFamily="65" charset="-12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CC"/>
          </a:solidFill>
          <a:latin typeface="標楷體" pitchFamily="65" charset="-12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CC"/>
          </a:solidFill>
          <a:latin typeface="標楷體" pitchFamily="65" charset="-12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568952" cy="1143000"/>
          </a:xfrm>
        </p:spPr>
        <p:txBody>
          <a:bodyPr/>
          <a:lstStyle/>
          <a:p>
            <a:r>
              <a:rPr lang="zh-TW" altLang="en-US" sz="3600" dirty="0" smtClean="0"/>
              <a:t/>
            </a:r>
            <a:br>
              <a:rPr lang="zh-TW" altLang="en-US" sz="3600" dirty="0" smtClean="0"/>
            </a:br>
            <a:r>
              <a:rPr lang="zh-TW" altLang="en-US" sz="3600" dirty="0" smtClean="0"/>
              <a:t> 長照</a:t>
            </a:r>
            <a:r>
              <a:rPr lang="en-US" altLang="zh-TW" sz="3600" dirty="0" smtClean="0"/>
              <a:t>2.0</a:t>
            </a:r>
            <a:r>
              <a:rPr lang="zh-TW" altLang="en-US" sz="3600" dirty="0" smtClean="0"/>
              <a:t>之現況困境及未來發展	</a:t>
            </a:r>
          </a:p>
        </p:txBody>
      </p:sp>
      <p:sp>
        <p:nvSpPr>
          <p:cNvPr id="3" name="副標題 2"/>
          <p:cNvSpPr>
            <a:spLocks noGrp="1"/>
          </p:cNvSpPr>
          <p:nvPr>
            <p:ph idx="1"/>
          </p:nvPr>
        </p:nvSpPr>
        <p:spPr>
          <a:xfrm>
            <a:off x="467544" y="4221088"/>
            <a:ext cx="8280920" cy="1224136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dirty="0" smtClean="0">
                <a:latin typeface="Calibri" panose="020F0502020204030204" pitchFamily="34" charset="0"/>
              </a:rPr>
              <a:t>李玉春 </a:t>
            </a:r>
            <a:endParaRPr lang="en-US" altLang="zh-TW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zh-TW" altLang="en-US" dirty="0" smtClean="0">
                <a:latin typeface="Calibri" panose="020F0502020204030204" pitchFamily="34" charset="0"/>
              </a:rPr>
              <a:t>國立陽明大學衛生福利研究所 </a:t>
            </a:r>
            <a:endParaRPr lang="en-US" altLang="zh-TW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altLang="zh-TW" dirty="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707904" y="908720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長照專協第十六屆長期照護學術研討會</a:t>
            </a:r>
            <a:r>
              <a:rPr lang="en-US" altLang="zh-TW" dirty="0" smtClean="0"/>
              <a:t>20180421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0259320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/>
        </p:nvSpPr>
        <p:spPr bwMode="auto">
          <a:xfrm>
            <a:off x="2875491" y="1387878"/>
            <a:ext cx="3435757" cy="3079011"/>
          </a:xfrm>
          <a:prstGeom prst="triangle">
            <a:avLst/>
          </a:prstGeom>
          <a:solidFill>
            <a:schemeClr val="accent4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6515" y="116633"/>
            <a:ext cx="9143999" cy="908719"/>
          </a:xfrm>
          <a:prstGeom prst="rect">
            <a:avLst/>
          </a:prstGeom>
          <a:noFill/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長照十年</a:t>
            </a:r>
            <a:r>
              <a:rPr kumimoji="1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2.0</a:t>
            </a: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第一年的困境</a:t>
            </a:r>
            <a:r>
              <a:rPr kumimoji="1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看得到、找得到、用得到</a:t>
            </a:r>
            <a:r>
              <a:rPr kumimoji="1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?(</a:t>
            </a:r>
            <a:r>
              <a:rPr kumimoji="1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不知道、用不到、花不完</a:t>
            </a:r>
            <a:r>
              <a:rPr kumimoji="1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  <a:endParaRPr kumimoji="1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3072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1E0E6-A1DA-4D98-9289-F782400FD27C}" type="slidenum">
              <a:rPr kumimoji="1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2" name="圓角矩形 1"/>
          <p:cNvSpPr/>
          <p:nvPr/>
        </p:nvSpPr>
        <p:spPr bwMode="auto">
          <a:xfrm>
            <a:off x="1907705" y="5532352"/>
            <a:ext cx="2748009" cy="115337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1645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rPr>
              <a:t>尚未實施特約制嚴重欠費</a:t>
            </a:r>
            <a:endParaRPr kumimoji="1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161645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1645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rPr>
              <a:t>尚未導入包裹給付制度</a:t>
            </a:r>
            <a:endParaRPr kumimoji="1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161645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1645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rPr>
              <a:t>走動式服務誘因不足</a:t>
            </a:r>
          </a:p>
        </p:txBody>
      </p:sp>
      <p:sp>
        <p:nvSpPr>
          <p:cNvPr id="7" name="圓角矩形 6"/>
          <p:cNvSpPr/>
          <p:nvPr/>
        </p:nvSpPr>
        <p:spPr bwMode="auto">
          <a:xfrm>
            <a:off x="4833387" y="5537312"/>
            <a:ext cx="2834957" cy="114841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rgbClr val="161645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rgbClr val="161645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1645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rPr>
              <a:t>社區整照推動策略未</a:t>
            </a:r>
            <a:endParaRPr kumimoji="1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161645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1645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rPr>
              <a:t>因地制宜，缺乏彈性</a:t>
            </a:r>
            <a:endParaRPr kumimoji="1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161645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1645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rPr>
              <a:t>ABC</a:t>
            </a:r>
            <a:r>
              <a:rPr kumimoji="1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1645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rPr>
              <a:t>競爭不利整合</a:t>
            </a:r>
            <a:endParaRPr kumimoji="1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161645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rgbClr val="161645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161645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+mn-cs"/>
            </a:endParaRPr>
          </a:p>
        </p:txBody>
      </p:sp>
      <p:sp>
        <p:nvSpPr>
          <p:cNvPr id="11" name="等腰三角形 10"/>
          <p:cNvSpPr/>
          <p:nvPr/>
        </p:nvSpPr>
        <p:spPr bwMode="auto">
          <a:xfrm>
            <a:off x="3016593" y="1622258"/>
            <a:ext cx="3153550" cy="2832691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橢圓 2"/>
          <p:cNvSpPr/>
          <p:nvPr/>
        </p:nvSpPr>
        <p:spPr bwMode="auto">
          <a:xfrm>
            <a:off x="1818687" y="3260159"/>
            <a:ext cx="2138129" cy="203099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照專人力缺乏</a:t>
            </a:r>
            <a:endParaRPr kumimoji="1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照管機制無法落實</a:t>
            </a:r>
            <a:endParaRPr kumimoji="1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與</a:t>
            </a:r>
            <a:r>
              <a:rPr kumimoji="1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A</a:t>
            </a:r>
            <a:r>
              <a:rPr kumimoji="1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角色混淆</a:t>
            </a:r>
          </a:p>
        </p:txBody>
      </p:sp>
      <p:sp>
        <p:nvSpPr>
          <p:cNvPr id="8" name="橢圓 7"/>
          <p:cNvSpPr/>
          <p:nvPr/>
        </p:nvSpPr>
        <p:spPr bwMode="auto">
          <a:xfrm>
            <a:off x="5416363" y="3256558"/>
            <a:ext cx="2138129" cy="203099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1645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rPr>
              <a:t>服務涵蓋率低</a:t>
            </a:r>
            <a:endParaRPr kumimoji="1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161645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1645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rPr>
              <a:t>服務模式僵化</a:t>
            </a:r>
            <a:endParaRPr kumimoji="1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161645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1645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人力不足</a:t>
            </a:r>
            <a:endParaRPr kumimoji="1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161645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1645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外勞激增</a:t>
            </a:r>
          </a:p>
        </p:txBody>
      </p:sp>
      <p:sp>
        <p:nvSpPr>
          <p:cNvPr id="9" name="橢圓 8"/>
          <p:cNvSpPr/>
          <p:nvPr/>
        </p:nvSpPr>
        <p:spPr bwMode="auto">
          <a:xfrm>
            <a:off x="3550504" y="1171499"/>
            <a:ext cx="2138131" cy="203099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1645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體系、服務資源</a:t>
            </a:r>
            <a:endParaRPr kumimoji="1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161645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1645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與資訊系統</a:t>
            </a:r>
            <a:endParaRPr kumimoji="1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161645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1645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待建立與整合</a:t>
            </a:r>
          </a:p>
        </p:txBody>
      </p:sp>
      <p:sp>
        <p:nvSpPr>
          <p:cNvPr id="30747" name="向上箭號 3"/>
          <p:cNvSpPr>
            <a:spLocks noChangeArrowheads="1"/>
          </p:cNvSpPr>
          <p:nvPr/>
        </p:nvSpPr>
        <p:spPr bwMode="auto">
          <a:xfrm>
            <a:off x="3843338" y="5027617"/>
            <a:ext cx="515937" cy="484187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+mn-cs"/>
            </a:endParaRPr>
          </a:p>
        </p:txBody>
      </p:sp>
      <p:sp>
        <p:nvSpPr>
          <p:cNvPr id="30748" name="向上箭號 11"/>
          <p:cNvSpPr>
            <a:spLocks noChangeArrowheads="1"/>
          </p:cNvSpPr>
          <p:nvPr/>
        </p:nvSpPr>
        <p:spPr bwMode="auto">
          <a:xfrm>
            <a:off x="4919663" y="5027617"/>
            <a:ext cx="515937" cy="484187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+mn-cs"/>
            </a:endParaRPr>
          </a:p>
        </p:txBody>
      </p:sp>
      <p:sp>
        <p:nvSpPr>
          <p:cNvPr id="13" name="向左箭號圖說文字 12"/>
          <p:cNvSpPr/>
          <p:nvPr/>
        </p:nvSpPr>
        <p:spPr>
          <a:xfrm>
            <a:off x="7452321" y="4149081"/>
            <a:ext cx="1538081" cy="116619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1574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排除聘外勞、住機構者</a:t>
            </a:r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559826" y="2636914"/>
            <a:ext cx="1584175" cy="1169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服務模式僵化</a:t>
            </a: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:</a:t>
            </a: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限縮服務內容與時間，無法配合</a:t>
            </a:r>
            <a:endParaRPr kumimoji="0" lang="en-US" altLang="zh-TW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失能者一天多次服務之需要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>
            <a:off x="6732240" y="2420888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>
            <a:off x="7308304" y="2780928"/>
            <a:ext cx="28803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6012160" y="1196753"/>
            <a:ext cx="2232248" cy="1169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長照人力不足多數時薪聘雇少升遷管導，缺成就感留任率低</a:t>
            </a: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(</a:t>
            </a: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四成</a:t>
            </a: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居家照顧服務員</a:t>
            </a: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&lt;</a:t>
            </a: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一萬人，家庭外勞</a:t>
            </a: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22.8</a:t>
            </a: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萬</a:t>
            </a: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373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/>
        </p:nvSpPr>
        <p:spPr bwMode="auto">
          <a:xfrm>
            <a:off x="2875491" y="1387878"/>
            <a:ext cx="3435757" cy="3079011"/>
          </a:xfrm>
          <a:prstGeom prst="triangle">
            <a:avLst/>
          </a:prstGeom>
          <a:solidFill>
            <a:schemeClr val="accent4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6515" y="116633"/>
            <a:ext cx="9143999" cy="908719"/>
          </a:xfrm>
          <a:prstGeom prst="rect">
            <a:avLst/>
          </a:prstGeom>
          <a:noFill/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2018</a:t>
            </a: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年長照十年</a:t>
            </a:r>
            <a:r>
              <a:rPr kumimoji="1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2.0</a:t>
            </a: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改革</a:t>
            </a:r>
            <a:endParaRPr kumimoji="1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3072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1E0E6-A1DA-4D98-9289-F782400FD27C}" type="slidenum">
              <a:rPr kumimoji="1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2" name="圓角矩形 1"/>
          <p:cNvSpPr/>
          <p:nvPr/>
        </p:nvSpPr>
        <p:spPr bwMode="auto">
          <a:xfrm>
            <a:off x="1907705" y="5532352"/>
            <a:ext cx="2748009" cy="115337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1645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rPr>
              <a:t>特約管理取代招標計畫核</a:t>
            </a:r>
            <a:endParaRPr kumimoji="1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161645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1645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rPr>
              <a:t>銷制提升行政效率</a:t>
            </a:r>
          </a:p>
        </p:txBody>
      </p:sp>
      <p:sp>
        <p:nvSpPr>
          <p:cNvPr id="7" name="圓角矩形 6"/>
          <p:cNvSpPr/>
          <p:nvPr/>
        </p:nvSpPr>
        <p:spPr bwMode="auto">
          <a:xfrm>
            <a:off x="4788024" y="5517232"/>
            <a:ext cx="2834957" cy="114841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lvl="0" algn="ctr" eaLnBrk="1" hangingPunct="1">
              <a:defRPr/>
            </a:pPr>
            <a:r>
              <a:rPr lang="zh-TW" altLang="en-US" sz="20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開放</a:t>
            </a:r>
            <a:r>
              <a:rPr lang="en-US" altLang="zh-TW" sz="20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20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資格助研擬照</a:t>
            </a:r>
            <a:endParaRPr lang="en-US" altLang="zh-TW" sz="20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eaLnBrk="1" hangingPunct="1">
              <a:defRPr/>
            </a:pPr>
            <a:r>
              <a:rPr lang="zh-TW" altLang="en-US" sz="20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顧計畫連結資源</a:t>
            </a:r>
            <a:endParaRPr lang="en-US" altLang="zh-TW" sz="20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eaLnBrk="1" hangingPunct="1">
              <a:defRPr/>
            </a:pPr>
            <a:r>
              <a:rPr kumimoji="1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C</a:t>
            </a:r>
            <a:r>
              <a:rPr kumimoji="1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可回歸據點功能</a:t>
            </a:r>
            <a:endParaRPr kumimoji="1" lang="zh-TW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161645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+mn-cs"/>
            </a:endParaRPr>
          </a:p>
        </p:txBody>
      </p:sp>
      <p:sp>
        <p:nvSpPr>
          <p:cNvPr id="11" name="等腰三角形 10"/>
          <p:cNvSpPr/>
          <p:nvPr/>
        </p:nvSpPr>
        <p:spPr bwMode="auto">
          <a:xfrm>
            <a:off x="3016593" y="1622258"/>
            <a:ext cx="3153550" cy="2832691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橢圓 2"/>
          <p:cNvSpPr/>
          <p:nvPr/>
        </p:nvSpPr>
        <p:spPr bwMode="auto">
          <a:xfrm>
            <a:off x="1818687" y="3260159"/>
            <a:ext cx="2138129" cy="203099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lvl="0" algn="ctr" eaLnBrk="1" hangingPunct="1">
              <a:defRPr/>
            </a:pPr>
            <a:r>
              <a:rPr kumimoji="1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包裹給付</a:t>
            </a:r>
            <a:r>
              <a:rPr lang="zh-TW" altLang="en-US" sz="2000" b="1" dirty="0" smtClean="0">
                <a:solidFill>
                  <a:srgbClr val="161645"/>
                </a:solidFill>
                <a:latin typeface="標楷體" pitchFamily="65" charset="-120"/>
                <a:ea typeface="標楷體" pitchFamily="65" charset="-120"/>
              </a:rPr>
              <a:t>論組合支</a:t>
            </a:r>
            <a:endParaRPr lang="en-US" altLang="zh-TW" sz="2000" b="1" dirty="0" smtClean="0">
              <a:solidFill>
                <a:srgbClr val="161645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eaLnBrk="1" hangingPunct="1">
              <a:defRPr/>
            </a:pPr>
            <a:r>
              <a:rPr lang="zh-TW" altLang="en-US" sz="2000" b="1" dirty="0" smtClean="0">
                <a:solidFill>
                  <a:srgbClr val="161645"/>
                </a:solidFill>
                <a:latin typeface="標楷體" pitchFamily="65" charset="-120"/>
                <a:ea typeface="標楷體" pitchFamily="65" charset="-120"/>
              </a:rPr>
              <a:t>付鼓勵整合與提升</a:t>
            </a:r>
            <a:endParaRPr lang="en-US" altLang="zh-TW" sz="2000" b="1" dirty="0" smtClean="0">
              <a:solidFill>
                <a:srgbClr val="161645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eaLnBrk="1" hangingPunct="1">
              <a:defRPr/>
            </a:pPr>
            <a:r>
              <a:rPr lang="zh-TW" altLang="en-US" sz="2000" b="1" dirty="0" smtClean="0">
                <a:solidFill>
                  <a:srgbClr val="161645"/>
                </a:solidFill>
                <a:latin typeface="標楷體" pitchFamily="65" charset="-120"/>
                <a:ea typeface="標楷體" pitchFamily="65" charset="-120"/>
              </a:rPr>
              <a:t>生產力</a:t>
            </a:r>
            <a:endParaRPr lang="en-US" altLang="zh-TW" sz="2000" b="1" dirty="0" smtClean="0">
              <a:solidFill>
                <a:srgbClr val="161645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eaLnBrk="1" hangingPunct="1">
              <a:defRPr/>
            </a:pPr>
            <a:r>
              <a:rPr lang="zh-TW" altLang="en-US" sz="2000" b="1" dirty="0" smtClean="0">
                <a:solidFill>
                  <a:srgbClr val="161645"/>
                </a:solidFill>
                <a:latin typeface="標楷體" pitchFamily="65" charset="-120"/>
                <a:ea typeface="標楷體" pitchFamily="65" charset="-120"/>
              </a:rPr>
              <a:t>醫事與輔具改革</a:t>
            </a:r>
            <a:endParaRPr lang="en-US" altLang="zh-TW" sz="2000" b="1" dirty="0" smtClean="0">
              <a:solidFill>
                <a:srgbClr val="161645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eaLnBrk="1" hangingPunct="1">
              <a:defRPr/>
            </a:pPr>
            <a:r>
              <a:rPr lang="zh-TW" altLang="en-US" sz="2000" b="1" dirty="0" smtClean="0">
                <a:solidFill>
                  <a:srgbClr val="161645"/>
                </a:solidFill>
                <a:latin typeface="標楷體" pitchFamily="65" charset="-120"/>
                <a:ea typeface="標楷體" pitchFamily="65" charset="-120"/>
              </a:rPr>
              <a:t>夜間週末加成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8" name="橢圓 7"/>
          <p:cNvSpPr/>
          <p:nvPr/>
        </p:nvSpPr>
        <p:spPr bwMode="auto">
          <a:xfrm>
            <a:off x="5416363" y="3256558"/>
            <a:ext cx="2138129" cy="203099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1645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rPr>
              <a:t>提升照顧服務支付</a:t>
            </a:r>
            <a:endParaRPr kumimoji="1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161645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1645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rPr>
              <a:t>標準，鼓勵投入</a:t>
            </a:r>
            <a:endParaRPr kumimoji="1" lang="zh-TW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161645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9" name="橢圓 8"/>
          <p:cNvSpPr/>
          <p:nvPr/>
        </p:nvSpPr>
        <p:spPr bwMode="auto">
          <a:xfrm>
            <a:off x="3550504" y="1171499"/>
            <a:ext cx="2138131" cy="203099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1645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擬強化資訊系統</a:t>
            </a:r>
            <a:endParaRPr kumimoji="1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161645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1645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促進服務整合</a:t>
            </a:r>
          </a:p>
        </p:txBody>
      </p:sp>
      <p:sp>
        <p:nvSpPr>
          <p:cNvPr id="30747" name="向上箭號 3"/>
          <p:cNvSpPr>
            <a:spLocks noChangeArrowheads="1"/>
          </p:cNvSpPr>
          <p:nvPr/>
        </p:nvSpPr>
        <p:spPr bwMode="auto">
          <a:xfrm>
            <a:off x="3843338" y="5027617"/>
            <a:ext cx="515937" cy="484187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+mn-cs"/>
            </a:endParaRPr>
          </a:p>
        </p:txBody>
      </p:sp>
      <p:sp>
        <p:nvSpPr>
          <p:cNvPr id="30748" name="向上箭號 11"/>
          <p:cNvSpPr>
            <a:spLocks noChangeArrowheads="1"/>
          </p:cNvSpPr>
          <p:nvPr/>
        </p:nvSpPr>
        <p:spPr bwMode="auto">
          <a:xfrm>
            <a:off x="4919663" y="5027617"/>
            <a:ext cx="515937" cy="484187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373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長照</a:t>
            </a:r>
            <a:r>
              <a:rPr lang="en-US" altLang="zh-TW" dirty="0" smtClean="0"/>
              <a:t>2.0</a:t>
            </a:r>
            <a:r>
              <a:rPr lang="zh-TW" altLang="en-US" dirty="0" smtClean="0"/>
              <a:t>借鏡長照保險之規畫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641379"/>
          </a:xfrm>
        </p:spPr>
        <p:txBody>
          <a:bodyPr/>
          <a:lstStyle/>
          <a:p>
            <a:pPr lvl="1"/>
            <a:r>
              <a:rPr lang="zh-TW" altLang="en-US" sz="2400" dirty="0" smtClean="0"/>
              <a:t>長照需要評估工具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多元評估量表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照顧管理量表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zh-TW" altLang="en-US" sz="2400" dirty="0" smtClean="0"/>
              <a:t>長照需要評估載具</a:t>
            </a:r>
            <a:r>
              <a:rPr lang="en-US" altLang="zh-TW" sz="2400" dirty="0" smtClean="0"/>
              <a:t>(APP</a:t>
            </a:r>
            <a:r>
              <a:rPr lang="zh-TW" altLang="en-US" sz="2400" dirty="0" smtClean="0"/>
              <a:t>系統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zh-TW" altLang="en-US" sz="2400" dirty="0" smtClean="0"/>
              <a:t>全國五歲以上人口長照需要調查</a:t>
            </a:r>
            <a:r>
              <a:rPr lang="en-US" altLang="zh-TW" sz="2400" dirty="0" smtClean="0"/>
              <a:t>(2016</a:t>
            </a:r>
            <a:r>
              <a:rPr lang="zh-TW" altLang="en-US" sz="2400" dirty="0" smtClean="0"/>
              <a:t>第二次調查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zh-TW" altLang="en-US" sz="2400" dirty="0" smtClean="0"/>
              <a:t>長照給付內容之規劃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含照顧服務、護理服務、自我照顧能力與復健訓練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復能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、輔具與無障礙空間規劃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zh-TW" altLang="en-US" sz="2400" dirty="0" smtClean="0"/>
              <a:t>長照案例分類系統</a:t>
            </a:r>
            <a:r>
              <a:rPr lang="en-US" altLang="zh-TW" sz="2400" dirty="0" smtClean="0"/>
              <a:t>(Case-Mix </a:t>
            </a:r>
            <a:r>
              <a:rPr lang="en-US" altLang="zh-TW" sz="2400" dirty="0" err="1" smtClean="0"/>
              <a:t>System,CMS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與包裹給付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特約管理制度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翻轉照顧典範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優先推動預防失能與失能惡化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長照人力培育與留任：鼓勵月薪建立職涯發展與升遷管道、產學合作平台、自訓自用，提供缺工獎勵金等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透過出院準備連結長照與醫療服務</a:t>
            </a:r>
            <a:endParaRPr lang="en-US" altLang="zh-TW" sz="2400" dirty="0" smtClean="0"/>
          </a:p>
          <a:p>
            <a:pPr lvl="1"/>
            <a:endParaRPr lang="en-US" altLang="zh-TW" sz="2400" dirty="0" smtClean="0"/>
          </a:p>
          <a:p>
            <a:pPr lvl="1"/>
            <a:endParaRPr lang="en-US" altLang="zh-TW" sz="2400" dirty="0" smtClean="0"/>
          </a:p>
          <a:p>
            <a:pPr lvl="1"/>
            <a:endParaRPr lang="en-US" altLang="zh-TW" sz="2400" dirty="0" smtClean="0"/>
          </a:p>
          <a:p>
            <a:pPr>
              <a:buNone/>
            </a:pPr>
            <a:r>
              <a:rPr lang="zh-TW" altLang="en-US" sz="2800" u="sng" dirty="0" smtClean="0">
                <a:solidFill>
                  <a:srgbClr val="FF0000"/>
                </a:solidFill>
              </a:rPr>
              <a:t>衛生福利部</a:t>
            </a:r>
            <a:r>
              <a:rPr lang="en-US" altLang="zh-TW" sz="2800" u="sng" dirty="0" smtClean="0">
                <a:solidFill>
                  <a:srgbClr val="FF0000"/>
                </a:solidFill>
              </a:rPr>
              <a:t>:</a:t>
            </a:r>
            <a:r>
              <a:rPr lang="zh-TW" altLang="en-US" sz="2800" u="sng" dirty="0" smtClean="0">
                <a:solidFill>
                  <a:srgbClr val="FF0000"/>
                </a:solidFill>
              </a:rPr>
              <a:t>長期照顧保險規劃報告，</a:t>
            </a:r>
            <a:r>
              <a:rPr lang="en-US" altLang="zh-TW" sz="2800" u="sng" dirty="0" smtClean="0">
                <a:solidFill>
                  <a:srgbClr val="FF0000"/>
                </a:solidFill>
              </a:rPr>
              <a:t>2016/05/19</a:t>
            </a:r>
          </a:p>
          <a:p>
            <a:endParaRPr lang="en-US" altLang="zh-TW" sz="2800" dirty="0" smtClean="0"/>
          </a:p>
          <a:p>
            <a:pPr lvl="1"/>
            <a:endParaRPr lang="en-US" altLang="zh-TW" sz="2000" dirty="0" smtClean="0"/>
          </a:p>
          <a:p>
            <a:pPr lvl="1"/>
            <a:endParaRPr lang="en-US" altLang="zh-TW" sz="2000" dirty="0" smtClean="0"/>
          </a:p>
          <a:p>
            <a:pPr lvl="1"/>
            <a:endParaRPr lang="en-US" altLang="zh-TW" sz="2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10E30-1DB4-4132-B740-AFD885B39D57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78681" y="260648"/>
            <a:ext cx="7978775" cy="8509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b="1" kern="1200" dirty="0" smtClean="0">
                <a:solidFill>
                  <a:srgbClr val="007E39"/>
                </a:solidFill>
                <a:ea typeface="標楷體" pitchFamily="65" charset="-120"/>
                <a:cs typeface="+mn-cs"/>
              </a:rPr>
              <a:t>長照保險給付與支付制度之規劃</a:t>
            </a:r>
            <a:endParaRPr lang="zh-TW" altLang="zh-TW" sz="4000" b="1" kern="1200" dirty="0" smtClean="0">
              <a:solidFill>
                <a:srgbClr val="007E39"/>
              </a:solidFill>
              <a:ea typeface="標楷體" pitchFamily="65" charset="-120"/>
              <a:cs typeface="+mn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476375" y="5876925"/>
            <a:ext cx="69119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zh-TW" altLang="en-US" sz="24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5060" name="投影片編號版面配置區 3"/>
          <p:cNvSpPr txBox="1">
            <a:spLocks noGrp="1"/>
          </p:cNvSpPr>
          <p:nvPr/>
        </p:nvSpPr>
        <p:spPr bwMode="auto">
          <a:xfrm>
            <a:off x="8605838" y="6481763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95171E6-F828-4E3A-92DA-8028B17EC606}" type="slidenum">
              <a:rPr lang="en-US" altLang="zh-TW" sz="1600"/>
              <a:pPr algn="r"/>
              <a:t>13</a:t>
            </a:fld>
            <a:endParaRPr lang="en-US" altLang="zh-TW" sz="160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9185066"/>
              </p:ext>
            </p:extLst>
          </p:nvPr>
        </p:nvGraphicFramePr>
        <p:xfrm>
          <a:off x="288504" y="1116999"/>
          <a:ext cx="8568952" cy="540834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44275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41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/>
                        <a:t>長照十年計畫</a:t>
                      </a:r>
                      <a:r>
                        <a:rPr lang="en-US" altLang="zh-TW" sz="2800" kern="100" dirty="0" smtClean="0"/>
                        <a:t>1.0</a:t>
                      </a:r>
                      <a:endParaRPr lang="zh-TW" sz="2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/>
                        <a:t>長照保險解決方案</a:t>
                      </a:r>
                      <a:endParaRPr lang="zh-TW" sz="2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0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/>
                        <a:t>已建立單一窗口照顧管理機制但人力不足限縮照顧管理功能</a:t>
                      </a:r>
                      <a:endParaRPr lang="zh-TW" sz="2000" b="0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200" dirty="0" smtClean="0"/>
                        <a:t>聘僱充足照管人力，落實以個案為中心之完整照顧管理</a:t>
                      </a:r>
                      <a:endParaRPr lang="zh-TW" altLang="en-US" sz="2000" b="0" kern="12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9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dirty="0" smtClean="0"/>
                        <a:t>除獨居老人</a:t>
                      </a:r>
                      <a:r>
                        <a:rPr lang="en-US" altLang="zh-TW" sz="2000" dirty="0" smtClean="0"/>
                        <a:t>(IADL)</a:t>
                      </a:r>
                      <a:r>
                        <a:rPr lang="zh-TW" altLang="en-US" sz="2000" dirty="0" smtClean="0"/>
                        <a:t>及失智者</a:t>
                      </a:r>
                      <a:r>
                        <a:rPr lang="en-US" altLang="zh-TW" sz="2000" dirty="0" smtClean="0"/>
                        <a:t>(CDR)</a:t>
                      </a:r>
                      <a:r>
                        <a:rPr lang="zh-TW" altLang="en-US" sz="2000" dirty="0" smtClean="0"/>
                        <a:t>，給付核定依</a:t>
                      </a:r>
                      <a:r>
                        <a:rPr lang="en-US" altLang="zh-TW" sz="2000" dirty="0" smtClean="0"/>
                        <a:t>ADL</a:t>
                      </a:r>
                      <a:r>
                        <a:rPr lang="zh-TW" altLang="en-US" sz="2000" dirty="0" smtClean="0"/>
                        <a:t>為主，多數只能反應身體照顧需要</a:t>
                      </a:r>
                      <a:endParaRPr lang="zh-TW" sz="2000" b="0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200" dirty="0" smtClean="0"/>
                        <a:t>發展多元評估量表</a:t>
                      </a:r>
                      <a:r>
                        <a:rPr lang="en-US" altLang="zh-TW" sz="2000" kern="1200" dirty="0" smtClean="0"/>
                        <a:t>~</a:t>
                      </a:r>
                      <a:r>
                        <a:rPr lang="zh-TW" altLang="en-US" sz="2000" kern="1200" dirty="0" smtClean="0"/>
                        <a:t>以個案為中心之整合式評估工具，反映各面向長照需要</a:t>
                      </a:r>
                      <a:r>
                        <a:rPr lang="en-US" altLang="zh-TW" sz="2000" kern="1200" dirty="0" smtClean="0"/>
                        <a:t>(</a:t>
                      </a:r>
                      <a:r>
                        <a:rPr lang="zh-TW" altLang="en-US" sz="2000" kern="1200" dirty="0" smtClean="0"/>
                        <a:t>包括心智障礙者</a:t>
                      </a:r>
                      <a:r>
                        <a:rPr lang="en-US" altLang="zh-TW" sz="2000" kern="1200" dirty="0" smtClean="0"/>
                        <a:t>)</a:t>
                      </a:r>
                      <a:endParaRPr lang="zh-TW" altLang="en-US" sz="2000" b="1" kern="12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812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dirty="0" smtClean="0"/>
                        <a:t>給付採上限制，照管專員決定補助時數，各縣市不同專員標準不一，增加人情困擾</a:t>
                      </a:r>
                      <a:endParaRPr lang="zh-TW" sz="2000" b="0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 dirty="0" smtClean="0"/>
                        <a:t>依據長期照護案例組合與電腦判定核定保險給付等級額度，提升給付之公平合理性，降低人情壓力促進不同專業服務整合</a:t>
                      </a:r>
                      <a:endParaRPr lang="zh-TW" altLang="en-US" sz="2000" b="1" kern="12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892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dirty="0" smtClean="0"/>
                        <a:t>採招標制，照顧服務採單一時薪制，另採分項多元補助模式</a:t>
                      </a:r>
                      <a:r>
                        <a:rPr lang="en-US" altLang="zh-TW" sz="2000" dirty="0" smtClean="0"/>
                        <a:t>(</a:t>
                      </a:r>
                      <a:r>
                        <a:rPr lang="zh-TW" altLang="en-US" sz="2000" dirty="0" smtClean="0"/>
                        <a:t>補助設施、人員、服務</a:t>
                      </a:r>
                      <a:r>
                        <a:rPr lang="en-US" altLang="zh-TW" sz="2000" dirty="0" smtClean="0"/>
                        <a:t>)</a:t>
                      </a:r>
                      <a:r>
                        <a:rPr lang="zh-TW" altLang="en-US" sz="2000" dirty="0" smtClean="0"/>
                        <a:t>，核銷困難，成效不易衡量</a:t>
                      </a:r>
                      <a:endParaRPr lang="zh-TW" sz="2000" b="0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200" dirty="0" smtClean="0"/>
                        <a:t>採特約包裹支付制度依整體營運支出計算服務成本，訂定合理支付標準。以加成鼓勵月薪聘雇、一天多次走動式服務、進階照顧以提升品質，建立照服員職涯發展與升遷管道。</a:t>
                      </a:r>
                      <a:endParaRPr lang="zh-TW" altLang="en-US" sz="2000" b="0" kern="12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0531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4888" y="274639"/>
            <a:ext cx="8229600" cy="922114"/>
          </a:xfrm>
        </p:spPr>
        <p:txBody>
          <a:bodyPr/>
          <a:lstStyle/>
          <a:p>
            <a:r>
              <a:rPr lang="zh-TW" altLang="en-US" sz="3200" dirty="0" smtClean="0">
                <a:solidFill>
                  <a:srgbClr val="0033CC"/>
                </a:solidFill>
              </a:rPr>
              <a:t>依長照案例組合分類核定照需要等級與給付</a:t>
            </a:r>
            <a:r>
              <a:rPr lang="en-US" altLang="zh-TW" sz="3200" dirty="0" smtClean="0">
                <a:solidFill>
                  <a:srgbClr val="0033CC"/>
                </a:solidFill>
              </a:rPr>
              <a:t/>
            </a:r>
            <a:br>
              <a:rPr lang="en-US" altLang="zh-TW" sz="3200" dirty="0" smtClean="0">
                <a:solidFill>
                  <a:srgbClr val="0033CC"/>
                </a:solidFill>
              </a:rPr>
            </a:br>
            <a:r>
              <a:rPr lang="zh-TW" altLang="en-US" sz="3200" dirty="0" smtClean="0">
                <a:solidFill>
                  <a:srgbClr val="0033CC"/>
                </a:solidFill>
              </a:rPr>
              <a:t>～論案例論人計酬取代論時支付</a:t>
            </a:r>
            <a:endParaRPr lang="zh-TW" altLang="en-US" sz="3200" dirty="0">
              <a:solidFill>
                <a:srgbClr val="0033CC"/>
              </a:solidFill>
            </a:endParaRPr>
          </a:p>
        </p:txBody>
      </p:sp>
      <p:grpSp>
        <p:nvGrpSpPr>
          <p:cNvPr id="3" name="群組 24"/>
          <p:cNvGrpSpPr>
            <a:grpSpLocks/>
          </p:cNvGrpSpPr>
          <p:nvPr/>
        </p:nvGrpSpPr>
        <p:grpSpPr bwMode="auto">
          <a:xfrm>
            <a:off x="311524" y="2348880"/>
            <a:ext cx="8724972" cy="3665444"/>
            <a:chOff x="179593" y="2037742"/>
            <a:chExt cx="8724006" cy="3715082"/>
          </a:xfrm>
        </p:grpSpPr>
        <p:sp>
          <p:nvSpPr>
            <p:cNvPr id="5" name="橢圓 34"/>
            <p:cNvSpPr>
              <a:spLocks noChangeArrowheads="1"/>
            </p:cNvSpPr>
            <p:nvPr/>
          </p:nvSpPr>
          <p:spPr bwMode="auto">
            <a:xfrm>
              <a:off x="6155347" y="4482494"/>
              <a:ext cx="2232249" cy="127033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0" lang="zh-TW" altLang="en-US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橢圓 33"/>
            <p:cNvSpPr>
              <a:spLocks noChangeArrowheads="1"/>
            </p:cNvSpPr>
            <p:nvPr/>
          </p:nvSpPr>
          <p:spPr bwMode="auto">
            <a:xfrm>
              <a:off x="6011340" y="2438966"/>
              <a:ext cx="2304256" cy="131369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0" lang="zh-TW" altLang="en-US" sz="16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文字方塊 8"/>
            <p:cNvSpPr txBox="1">
              <a:spLocks noChangeArrowheads="1"/>
            </p:cNvSpPr>
            <p:nvPr/>
          </p:nvSpPr>
          <p:spPr bwMode="auto">
            <a:xfrm>
              <a:off x="4355594" y="2074049"/>
              <a:ext cx="1367703" cy="572799"/>
            </a:xfrm>
            <a:prstGeom prst="rect">
              <a:avLst/>
            </a:prstGeom>
            <a:solidFill>
              <a:srgbClr val="B2DE8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 algn="ctr"/>
              <a:r>
                <a:rPr kumimoji="0" lang="en-US" altLang="zh-TW" b="1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CMS 1</a:t>
              </a:r>
            </a:p>
            <a:p>
              <a:pPr algn="ctr"/>
              <a:r>
                <a:rPr kumimoji="0" lang="en-US" altLang="zh-TW" sz="1400" b="1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(</a:t>
              </a:r>
              <a:r>
                <a:rPr kumimoji="0" lang="zh-TW" altLang="en-US" sz="1400" b="1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給付額度</a:t>
              </a:r>
              <a:r>
                <a:rPr kumimoji="0" lang="en-US" altLang="zh-TW" sz="1400" b="1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X</a:t>
              </a:r>
              <a:r>
                <a:rPr kumimoji="0" lang="en-US" altLang="zh-TW" sz="1400" b="1" baseline="-25000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1</a:t>
              </a:r>
              <a:r>
                <a:rPr kumimoji="0" lang="en-US" altLang="zh-TW" sz="1400" b="1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)</a:t>
              </a:r>
              <a:endParaRPr kumimoji="0"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179593" y="2803882"/>
              <a:ext cx="2016075" cy="1403751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txBody>
            <a:bodyPr wrap="square" lIns="36000" rIns="360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400" b="1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PAD</a:t>
              </a:r>
              <a:r>
                <a:rPr kumimoji="0" lang="zh-TW" altLang="en-US" sz="2400" b="1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長</a:t>
              </a:r>
              <a:r>
                <a:rPr kumimoji="0" lang="zh-TW" altLang="en-US" sz="24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照需要</a:t>
              </a:r>
              <a:r>
                <a:rPr kumimoji="0" lang="zh-TW" altLang="en-US" sz="2400" b="1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評估系統</a:t>
              </a:r>
              <a:endParaRPr kumimoji="0" lang="en-US" altLang="zh-TW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kumimoji="0" lang="zh-TW" altLang="en-US" sz="20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多元評估量表</a:t>
              </a:r>
              <a:r>
                <a:rPr kumimoji="0" lang="en-US" altLang="zh-TW" sz="20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sz="16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" name="文字方塊 16"/>
            <p:cNvSpPr txBox="1">
              <a:spLocks noChangeArrowheads="1"/>
            </p:cNvSpPr>
            <p:nvPr/>
          </p:nvSpPr>
          <p:spPr bwMode="auto">
            <a:xfrm>
              <a:off x="6298107" y="2670863"/>
              <a:ext cx="2017489" cy="1169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500" b="1" dirty="0">
                  <a:solidFill>
                    <a:srgbClr val="333399">
                      <a:lumMod val="75000"/>
                    </a:srgbClr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基本身體照顧</a:t>
              </a:r>
              <a:r>
                <a:rPr kumimoji="0" lang="en-US" altLang="zh-TW" sz="1500" b="1" dirty="0">
                  <a:solidFill>
                    <a:srgbClr val="333399">
                      <a:lumMod val="75000"/>
                    </a:srgbClr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*</a:t>
              </a:r>
              <a:r>
                <a:rPr kumimoji="0" lang="zh-TW" altLang="en-US" sz="1500" b="1" dirty="0">
                  <a:solidFill>
                    <a:srgbClr val="333399">
                      <a:lumMod val="75000"/>
                    </a:srgbClr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單位數</a:t>
              </a:r>
              <a:endParaRPr kumimoji="0" lang="en-US" altLang="zh-TW" sz="1500" b="1" dirty="0">
                <a:solidFill>
                  <a:srgbClr val="333399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500" b="1" dirty="0">
                  <a:solidFill>
                    <a:srgbClr val="333399">
                      <a:lumMod val="75000"/>
                    </a:srgbClr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協助沐浴</a:t>
              </a:r>
              <a:r>
                <a:rPr kumimoji="0" lang="en-US" altLang="zh-TW" sz="1500" b="1" baseline="30000" dirty="0">
                  <a:solidFill>
                    <a:srgbClr val="333399">
                      <a:lumMod val="75000"/>
                    </a:srgbClr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*</a:t>
              </a:r>
              <a:r>
                <a:rPr kumimoji="0" lang="zh-TW" altLang="en-US" sz="1500" b="1" dirty="0">
                  <a:solidFill>
                    <a:srgbClr val="333399">
                      <a:lumMod val="75000"/>
                    </a:srgbClr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單位</a:t>
              </a:r>
              <a:r>
                <a:rPr kumimoji="0" lang="zh-TW" altLang="en-US" sz="1500" b="1" dirty="0" smtClean="0">
                  <a:solidFill>
                    <a:srgbClr val="333399">
                      <a:lumMod val="75000"/>
                    </a:srgbClr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數</a:t>
              </a:r>
              <a:endParaRPr kumimoji="0" lang="en-US" altLang="zh-TW" sz="1500" b="1" dirty="0" smtClean="0">
                <a:solidFill>
                  <a:srgbClr val="333399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500" b="1" dirty="0" smtClean="0">
                  <a:solidFill>
                    <a:srgbClr val="333399">
                      <a:lumMod val="75000"/>
                    </a:srgbClr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自我照護能力或復健訓練</a:t>
              </a:r>
              <a:endParaRPr kumimoji="0" lang="en-US" altLang="zh-TW" sz="1500" b="1" dirty="0">
                <a:solidFill>
                  <a:srgbClr val="333399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sz="1500" b="1" dirty="0">
                <a:solidFill>
                  <a:srgbClr val="333399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</p:txBody>
        </p:sp>
        <p:cxnSp>
          <p:nvCxnSpPr>
            <p:cNvPr id="10" name="直線接點 18"/>
            <p:cNvCxnSpPr>
              <a:cxnSpLocks noChangeShapeType="1"/>
            </p:cNvCxnSpPr>
            <p:nvPr/>
          </p:nvCxnSpPr>
          <p:spPr bwMode="auto">
            <a:xfrm rot="5400000">
              <a:off x="6935330" y="3142877"/>
              <a:ext cx="216024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Dot"/>
              <a:round/>
              <a:headEnd/>
              <a:tailEnd/>
            </a:ln>
          </p:spPr>
        </p:cxnSp>
        <p:sp>
          <p:nvSpPr>
            <p:cNvPr id="11" name="文字方塊 20"/>
            <p:cNvSpPr txBox="1">
              <a:spLocks noChangeArrowheads="1"/>
            </p:cNvSpPr>
            <p:nvPr/>
          </p:nvSpPr>
          <p:spPr bwMode="auto">
            <a:xfrm>
              <a:off x="6588463" y="4652645"/>
              <a:ext cx="1511133" cy="997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600" b="1" dirty="0">
                  <a:solidFill>
                    <a:srgbClr val="333399">
                      <a:lumMod val="75000"/>
                    </a:srgbClr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家務協助</a:t>
              </a:r>
              <a:r>
                <a:rPr kumimoji="0" lang="en-US" altLang="zh-TW" sz="1600" b="1" baseline="30000" dirty="0">
                  <a:solidFill>
                    <a:srgbClr val="333399">
                      <a:lumMod val="75000"/>
                    </a:srgbClr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*</a:t>
              </a:r>
              <a:r>
                <a:rPr kumimoji="0" lang="zh-TW" altLang="en-US" sz="1600" b="1" dirty="0">
                  <a:solidFill>
                    <a:srgbClr val="333399">
                      <a:lumMod val="75000"/>
                    </a:srgbClr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單位數</a:t>
              </a:r>
              <a:endParaRPr kumimoji="0" lang="en-US" altLang="zh-TW" sz="1600" b="1" dirty="0">
                <a:solidFill>
                  <a:srgbClr val="333399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600" b="1" dirty="0">
                  <a:solidFill>
                    <a:srgbClr val="333399">
                      <a:lumMod val="75000"/>
                    </a:srgbClr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安全看視</a:t>
              </a:r>
              <a:r>
                <a:rPr kumimoji="0" lang="en-US" altLang="zh-TW" sz="1600" b="1" baseline="30000" dirty="0">
                  <a:solidFill>
                    <a:srgbClr val="333399">
                      <a:lumMod val="75000"/>
                    </a:srgbClr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*</a:t>
              </a:r>
              <a:r>
                <a:rPr kumimoji="0" lang="zh-TW" altLang="en-US" sz="1600" b="1" dirty="0">
                  <a:solidFill>
                    <a:srgbClr val="333399">
                      <a:lumMod val="75000"/>
                    </a:srgbClr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單位數</a:t>
              </a:r>
              <a:endParaRPr kumimoji="0" lang="en-US" altLang="zh-TW" sz="1600" b="1" dirty="0">
                <a:solidFill>
                  <a:srgbClr val="333399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sz="1600" b="1" dirty="0">
                <a:solidFill>
                  <a:srgbClr val="333399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600" b="1" dirty="0" smtClean="0">
                  <a:solidFill>
                    <a:srgbClr val="333399">
                      <a:lumMod val="75000"/>
                    </a:srgbClr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協助進食</a:t>
              </a:r>
              <a:r>
                <a:rPr kumimoji="0" lang="en-US" altLang="zh-TW" sz="1600" b="1" baseline="30000" dirty="0" smtClean="0">
                  <a:solidFill>
                    <a:srgbClr val="333399">
                      <a:lumMod val="75000"/>
                    </a:srgbClr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*</a:t>
              </a:r>
              <a:r>
                <a:rPr kumimoji="0" lang="zh-TW" altLang="en-US" sz="1600" b="1" dirty="0">
                  <a:solidFill>
                    <a:srgbClr val="333399">
                      <a:lumMod val="75000"/>
                    </a:srgbClr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單位數</a:t>
              </a:r>
            </a:p>
          </p:txBody>
        </p:sp>
        <p:cxnSp>
          <p:nvCxnSpPr>
            <p:cNvPr id="12" name="直線接點 21"/>
            <p:cNvCxnSpPr>
              <a:cxnSpLocks noChangeShapeType="1"/>
            </p:cNvCxnSpPr>
            <p:nvPr/>
          </p:nvCxnSpPr>
          <p:spPr bwMode="auto">
            <a:xfrm rot="5400000">
              <a:off x="7199583" y="5250279"/>
              <a:ext cx="216024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Dot"/>
              <a:round/>
              <a:headEnd/>
              <a:tailEnd/>
            </a:ln>
          </p:spPr>
        </p:cxnSp>
        <p:sp>
          <p:nvSpPr>
            <p:cNvPr id="15" name="文字方塊 32"/>
            <p:cNvSpPr txBox="1">
              <a:spLocks noChangeArrowheads="1"/>
            </p:cNvSpPr>
            <p:nvPr/>
          </p:nvSpPr>
          <p:spPr bwMode="auto">
            <a:xfrm>
              <a:off x="4868258" y="4190561"/>
              <a:ext cx="351339" cy="1021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square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kumimoji="0" lang="en-US" altLang="zh-TW" sz="10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• </a:t>
              </a:r>
              <a:r>
                <a:rPr kumimoji="0" lang="en-US" altLang="zh-TW" sz="1000" b="1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• •     </a:t>
              </a:r>
              <a:endParaRPr kumimoji="0" lang="zh-TW" altLang="en-US" sz="1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cxnSp>
          <p:nvCxnSpPr>
            <p:cNvPr id="16" name="直線接點 37"/>
            <p:cNvCxnSpPr>
              <a:cxnSpLocks noChangeShapeType="1"/>
              <a:stCxn id="21" idx="3"/>
              <a:endCxn id="6" idx="2"/>
            </p:cNvCxnSpPr>
            <p:nvPr/>
          </p:nvCxnSpPr>
          <p:spPr bwMode="auto">
            <a:xfrm flipV="1">
              <a:off x="5723595" y="3095814"/>
              <a:ext cx="287745" cy="5533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cxnSp>
          <p:nvCxnSpPr>
            <p:cNvPr id="17" name="直線接點 38"/>
            <p:cNvCxnSpPr>
              <a:cxnSpLocks noChangeShapeType="1"/>
              <a:stCxn id="23" idx="3"/>
              <a:endCxn id="5" idx="2"/>
            </p:cNvCxnSpPr>
            <p:nvPr/>
          </p:nvCxnSpPr>
          <p:spPr bwMode="auto">
            <a:xfrm flipV="1">
              <a:off x="5736227" y="5117659"/>
              <a:ext cx="419121" cy="3144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sp>
          <p:nvSpPr>
            <p:cNvPr id="18" name="矩形圖說文字 17"/>
            <p:cNvSpPr/>
            <p:nvPr/>
          </p:nvSpPr>
          <p:spPr bwMode="auto">
            <a:xfrm>
              <a:off x="8003091" y="2037742"/>
              <a:ext cx="900508" cy="511083"/>
            </a:xfrm>
            <a:prstGeom prst="wedgeRectCallout">
              <a:avLst>
                <a:gd name="adj1" fmla="val -83224"/>
                <a:gd name="adj2" fmla="val 58444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4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服務項目</a:t>
              </a:r>
              <a:endParaRPr kumimoji="0" lang="en-US" altLang="zh-TW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4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及頻率</a:t>
              </a:r>
              <a:endParaRPr kumimoji="0" lang="en-US" altLang="zh-TW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0" name="橢圓 33"/>
          <p:cNvSpPr>
            <a:spLocks noChangeArrowheads="1"/>
          </p:cNvSpPr>
          <p:nvPr/>
        </p:nvSpPr>
        <p:spPr bwMode="auto">
          <a:xfrm>
            <a:off x="2771800" y="2996952"/>
            <a:ext cx="1440160" cy="1080120"/>
          </a:xfrm>
          <a:prstGeom prst="ellipse">
            <a:avLst/>
          </a:prstGeom>
          <a:solidFill>
            <a:srgbClr val="B2DE8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kumimoji="0" lang="en-US" altLang="zh-TW" sz="1700" b="1" dirty="0" smtClean="0">
              <a:solidFill>
                <a:srgbClr val="000000"/>
              </a:solidFill>
            </a:endParaRPr>
          </a:p>
          <a:p>
            <a:r>
              <a:rPr kumimoji="0" lang="en-US" altLang="zh-TW" sz="1700" b="1" dirty="0" smtClean="0">
                <a:solidFill>
                  <a:srgbClr val="000000"/>
                </a:solidFill>
              </a:rPr>
              <a:t>LTC-CMS</a:t>
            </a:r>
            <a:endParaRPr kumimoji="0" lang="zh-TW" altLang="en-US" sz="1700" b="1" dirty="0">
              <a:solidFill>
                <a:srgbClr val="000000"/>
              </a:solidFill>
            </a:endParaRPr>
          </a:p>
        </p:txBody>
      </p:sp>
      <p:sp>
        <p:nvSpPr>
          <p:cNvPr id="21" name="文字方塊 8"/>
          <p:cNvSpPr txBox="1">
            <a:spLocks noChangeArrowheads="1"/>
          </p:cNvSpPr>
          <p:nvPr/>
        </p:nvSpPr>
        <p:spPr bwMode="auto">
          <a:xfrm>
            <a:off x="4428281" y="3007870"/>
            <a:ext cx="1367855" cy="565146"/>
          </a:xfrm>
          <a:prstGeom prst="rect">
            <a:avLst/>
          </a:prstGeom>
          <a:solidFill>
            <a:srgbClr val="B2DE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kumimoji="0" lang="en-US" altLang="zh-TW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CMS 2</a:t>
            </a:r>
          </a:p>
          <a:p>
            <a:pPr algn="ctr"/>
            <a:r>
              <a:rPr kumimoji="0" lang="en-US" altLang="zh-TW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給付額度</a:t>
            </a:r>
            <a:r>
              <a:rPr kumimoji="0" lang="en-US" altLang="zh-TW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X</a:t>
            </a:r>
            <a:r>
              <a:rPr kumimoji="0" lang="en-US" altLang="zh-TW" sz="1400" b="1" baseline="-25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</a:t>
            </a:r>
            <a:r>
              <a:rPr kumimoji="0" lang="en-US" altLang="zh-TW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endParaRPr kumimoji="0" lang="zh-TW" altLang="en-US" sz="14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2" name="文字方塊 8"/>
          <p:cNvSpPr txBox="1">
            <a:spLocks noChangeArrowheads="1"/>
          </p:cNvSpPr>
          <p:nvPr/>
        </p:nvSpPr>
        <p:spPr bwMode="auto">
          <a:xfrm>
            <a:off x="4428281" y="3727950"/>
            <a:ext cx="1367855" cy="565146"/>
          </a:xfrm>
          <a:prstGeom prst="rect">
            <a:avLst/>
          </a:prstGeom>
          <a:solidFill>
            <a:srgbClr val="B2DE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kumimoji="0" lang="en-US" altLang="zh-TW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CMS 3</a:t>
            </a:r>
          </a:p>
          <a:p>
            <a:pPr algn="ctr"/>
            <a:r>
              <a:rPr kumimoji="0" lang="en-US" altLang="zh-TW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給付額度</a:t>
            </a:r>
            <a:r>
              <a:rPr kumimoji="0" lang="en-US" altLang="zh-TW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X</a:t>
            </a:r>
            <a:r>
              <a:rPr kumimoji="0" lang="en-US" altLang="zh-TW" sz="1400" b="1" baseline="-25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</a:t>
            </a:r>
            <a:r>
              <a:rPr kumimoji="0" lang="en-US" altLang="zh-TW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endParaRPr kumimoji="0" lang="zh-TW" altLang="en-US" sz="14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3" name="文字方塊 8"/>
          <p:cNvSpPr txBox="1">
            <a:spLocks noChangeArrowheads="1"/>
          </p:cNvSpPr>
          <p:nvPr/>
        </p:nvSpPr>
        <p:spPr bwMode="auto">
          <a:xfrm>
            <a:off x="4440914" y="5000344"/>
            <a:ext cx="1367855" cy="565146"/>
          </a:xfrm>
          <a:prstGeom prst="rect">
            <a:avLst/>
          </a:prstGeom>
          <a:solidFill>
            <a:srgbClr val="B2DE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kumimoji="0" lang="en-US" altLang="zh-TW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CMS n</a:t>
            </a:r>
          </a:p>
          <a:p>
            <a:pPr algn="ctr"/>
            <a:r>
              <a:rPr kumimoji="0" lang="en-US" altLang="zh-TW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給付額度</a:t>
            </a:r>
            <a:r>
              <a:rPr kumimoji="0" lang="en-US" altLang="zh-TW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X</a:t>
            </a:r>
            <a:r>
              <a:rPr kumimoji="0" lang="en-US" altLang="zh-TW" sz="1400" b="1" baseline="-25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</a:t>
            </a:r>
            <a:r>
              <a:rPr kumimoji="0" lang="en-US" altLang="zh-TW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endParaRPr kumimoji="0" lang="zh-TW" altLang="en-US" sz="14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24" name="資料庫圖表 23"/>
          <p:cNvGraphicFramePr/>
          <p:nvPr>
            <p:extLst/>
          </p:nvPr>
        </p:nvGraphicFramePr>
        <p:xfrm>
          <a:off x="539552" y="1340768"/>
          <a:ext cx="8352928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6" name="直線單箭頭接點 25"/>
          <p:cNvCxnSpPr>
            <a:stCxn id="20" idx="6"/>
            <a:endCxn id="7" idx="1"/>
          </p:cNvCxnSpPr>
          <p:nvPr/>
        </p:nvCxnSpPr>
        <p:spPr bwMode="auto">
          <a:xfrm flipV="1">
            <a:off x="4211960" y="2667275"/>
            <a:ext cx="276027" cy="8697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直線單箭頭接點 29"/>
          <p:cNvCxnSpPr>
            <a:stCxn id="20" idx="6"/>
            <a:endCxn id="21" idx="1"/>
          </p:cNvCxnSpPr>
          <p:nvPr/>
        </p:nvCxnSpPr>
        <p:spPr bwMode="auto">
          <a:xfrm flipV="1">
            <a:off x="4211960" y="3290443"/>
            <a:ext cx="216321" cy="2465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直線單箭頭接點 32"/>
          <p:cNvCxnSpPr>
            <a:stCxn id="20" idx="6"/>
            <a:endCxn id="22" idx="1"/>
          </p:cNvCxnSpPr>
          <p:nvPr/>
        </p:nvCxnSpPr>
        <p:spPr bwMode="auto">
          <a:xfrm>
            <a:off x="4211960" y="3537012"/>
            <a:ext cx="216321" cy="4735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直線單箭頭接點 36"/>
          <p:cNvCxnSpPr>
            <a:stCxn id="20" idx="6"/>
            <a:endCxn id="23" idx="1"/>
          </p:cNvCxnSpPr>
          <p:nvPr/>
        </p:nvCxnSpPr>
        <p:spPr bwMode="auto">
          <a:xfrm>
            <a:off x="4211960" y="3537012"/>
            <a:ext cx="228954" cy="17459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向右箭號 40"/>
          <p:cNvSpPr/>
          <p:nvPr/>
        </p:nvSpPr>
        <p:spPr bwMode="auto">
          <a:xfrm>
            <a:off x="2411760" y="3284984"/>
            <a:ext cx="288032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TW" altLang="en-US" sz="2400" b="1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323528" y="5445224"/>
            <a:ext cx="7776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sz="2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保險人核定內容：</a:t>
            </a:r>
          </a:p>
          <a:p>
            <a:pPr lvl="1"/>
            <a:r>
              <a:rPr lang="zh-TW" altLang="en-US" sz="2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長照需要等級</a:t>
            </a:r>
          </a:p>
          <a:p>
            <a:pPr lvl="1"/>
            <a:r>
              <a:rPr lang="zh-TW" altLang="en-US" sz="2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照顧計畫：含括服務項目、次數或頻率</a:t>
            </a:r>
          </a:p>
        </p:txBody>
      </p:sp>
      <p:sp>
        <p:nvSpPr>
          <p:cNvPr id="28" name="投影片編號版面配置區 3"/>
          <p:cNvSpPr txBox="1">
            <a:spLocks noGrp="1"/>
          </p:cNvSpPr>
          <p:nvPr/>
        </p:nvSpPr>
        <p:spPr bwMode="auto">
          <a:xfrm>
            <a:off x="8605838" y="6481763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E244755-9DC7-4DD4-9A32-56AFF4D53F31}" type="slidenum">
              <a:rPr kumimoji="0" lang="en-US" altLang="zh-TW" sz="1600">
                <a:solidFill>
                  <a:srgbClr val="000000"/>
                </a:solidFill>
              </a:rPr>
              <a:pPr algn="r"/>
              <a:t>14</a:t>
            </a:fld>
            <a:endParaRPr kumimoji="0" lang="en-US" altLang="zh-TW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585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7859712" cy="850900"/>
          </a:xfrm>
        </p:spPr>
        <p:txBody>
          <a:bodyPr/>
          <a:lstStyle/>
          <a:p>
            <a:pPr eaLnBrk="1" hangingPunct="1"/>
            <a:r>
              <a:rPr lang="zh-TW" altLang="en-US" sz="3600" dirty="0" smtClean="0"/>
              <a:t>給付包與論人計酬之影響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751013"/>
            <a:ext cx="8137276" cy="4968875"/>
          </a:xfrm>
        </p:spPr>
        <p:txBody>
          <a:bodyPr/>
          <a:lstStyle/>
          <a:p>
            <a:pPr marL="447675" indent="-447675">
              <a:lnSpc>
                <a:spcPct val="120000"/>
              </a:lnSpc>
              <a:buFont typeface="Wingdings" pitchFamily="2" charset="2"/>
              <a:buChar char="u"/>
              <a:defRPr/>
            </a:pPr>
            <a:r>
              <a:rPr lang="zh-TW" altLang="en-US" sz="2000" dirty="0" smtClean="0"/>
              <a:t>採包裹論人計酬取代論時支付，機構可在給付額度內彈性提供以個案為中心完整的照顧，提高照顧連續性與滿意度。超過給付包的部分得收自費，減輕對補助之依賴。</a:t>
            </a:r>
            <a:endParaRPr lang="en-US" altLang="zh-TW" sz="2000" dirty="0" smtClean="0"/>
          </a:p>
          <a:p>
            <a:pPr marL="447675" indent="-447675">
              <a:lnSpc>
                <a:spcPct val="120000"/>
              </a:lnSpc>
              <a:buFont typeface="Wingdings" pitchFamily="2" charset="2"/>
              <a:buChar char="u"/>
              <a:defRPr/>
            </a:pPr>
            <a:r>
              <a:rPr lang="zh-TW" altLang="en-US" sz="2000" dirty="0"/>
              <a:t>可提高長照機構經營管理的彈性與效率，提高長照人力生產力</a:t>
            </a:r>
            <a:r>
              <a:rPr lang="zh-TW" altLang="en-US" sz="2000" dirty="0" smtClean="0"/>
              <a:t>，</a:t>
            </a:r>
            <a:r>
              <a:rPr lang="zh-TW" altLang="en-US" sz="2000" dirty="0"/>
              <a:t>不需檢附原始</a:t>
            </a:r>
            <a:r>
              <a:rPr lang="zh-TW" altLang="en-US" sz="2000" dirty="0" smtClean="0"/>
              <a:t>憑證，減少</a:t>
            </a:r>
            <a:r>
              <a:rPr lang="zh-TW" altLang="en-US" sz="2000" dirty="0"/>
              <a:t>核銷與管理之行政</a:t>
            </a:r>
            <a:r>
              <a:rPr lang="zh-TW" altLang="en-US" sz="2000" dirty="0" smtClean="0"/>
              <a:t>成本與負擔。</a:t>
            </a:r>
            <a:endParaRPr lang="en-US" altLang="zh-TW" sz="2000" dirty="0" smtClean="0"/>
          </a:p>
          <a:p>
            <a:pPr marL="447675" indent="-447675">
              <a:lnSpc>
                <a:spcPct val="120000"/>
              </a:lnSpc>
              <a:buFont typeface="Wingdings" pitchFamily="2" charset="2"/>
              <a:buChar char="u"/>
              <a:defRPr/>
            </a:pPr>
            <a:r>
              <a:rPr lang="zh-TW" altLang="en-US" sz="2000" dirty="0" smtClean="0"/>
              <a:t>擴大論人計酬涵蓋範圍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照顧服務、護理、生活復健、輔具、交通接送</a:t>
            </a:r>
            <a:r>
              <a:rPr lang="en-US" altLang="zh-TW" sz="2000" dirty="0" smtClean="0"/>
              <a:t>…)</a:t>
            </a:r>
            <a:r>
              <a:rPr lang="zh-TW" altLang="en-US" sz="2000" dirty="0" smtClean="0"/>
              <a:t>並涵蓋</a:t>
            </a:r>
            <a:r>
              <a:rPr lang="zh-TW" altLang="en-US" sz="2000" u="sng" dirty="0" smtClean="0"/>
              <a:t>多層級照顧</a:t>
            </a:r>
            <a:r>
              <a:rPr lang="zh-TW" altLang="en-US" sz="2000" dirty="0" smtClean="0"/>
              <a:t>（居家、社區、入住機構），個案可獲得</a:t>
            </a:r>
            <a:r>
              <a:rPr lang="zh-TW" altLang="en-US" sz="2000" u="sng" dirty="0" smtClean="0"/>
              <a:t>一站式全方位</a:t>
            </a:r>
            <a:r>
              <a:rPr lang="zh-TW" altLang="en-US" sz="2000" dirty="0" smtClean="0"/>
              <a:t>、最完整、連續、高品質、高滿意度的照顧，滿足個案與家庭多元的需要</a:t>
            </a:r>
            <a:endParaRPr lang="en-US" altLang="zh-TW" sz="2000" dirty="0" smtClean="0"/>
          </a:p>
          <a:p>
            <a:pPr marL="447675" indent="-447675">
              <a:lnSpc>
                <a:spcPct val="120000"/>
              </a:lnSpc>
              <a:defRPr/>
            </a:pPr>
            <a:r>
              <a:rPr lang="zh-TW" altLang="en-US" sz="2000" dirty="0" smtClean="0"/>
              <a:t>利於跨專業跨層級之整合與多層級醫療、長照機構發展</a:t>
            </a:r>
            <a:endParaRPr lang="en-US" altLang="zh-TW" sz="2000" dirty="0" smtClean="0"/>
          </a:p>
          <a:p>
            <a:pPr marL="447675" indent="-447675">
              <a:lnSpc>
                <a:spcPct val="120000"/>
              </a:lnSpc>
              <a:buFont typeface="Wingdings" pitchFamily="2" charset="2"/>
              <a:buChar char="u"/>
              <a:defRPr/>
            </a:pPr>
            <a:r>
              <a:rPr lang="zh-TW" altLang="en-US" sz="2000" dirty="0" smtClean="0"/>
              <a:t>利於長照機構建立長照人力</a:t>
            </a:r>
            <a:r>
              <a:rPr lang="zh-TW" altLang="en-US" sz="2000" u="sng" dirty="0">
                <a:latin typeface="Calibri" panose="020F0502020204030204" pitchFamily="34" charset="0"/>
              </a:rPr>
              <a:t>職</a:t>
            </a:r>
            <a:r>
              <a:rPr lang="zh-TW" altLang="en-US" sz="2000" u="sng" dirty="0" smtClean="0">
                <a:latin typeface="Calibri" panose="020F0502020204030204" pitchFamily="34" charset="0"/>
              </a:rPr>
              <a:t>涯發展與升遷管道，提升成就感與留任率。</a:t>
            </a:r>
            <a:endParaRPr lang="en-US" altLang="zh-TW" sz="2000" u="sng" dirty="0" smtClean="0"/>
          </a:p>
          <a:p>
            <a:pPr marL="447675" indent="-447675">
              <a:lnSpc>
                <a:spcPct val="120000"/>
              </a:lnSpc>
              <a:buFont typeface="Wingdings" pitchFamily="2" charset="2"/>
              <a:buChar char="u"/>
              <a:defRPr/>
            </a:pPr>
            <a:endParaRPr lang="en-US" altLang="zh-TW" sz="2400" dirty="0" smtClean="0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05838" y="6481763"/>
            <a:ext cx="503237" cy="476250"/>
          </a:xfrm>
        </p:spPr>
        <p:txBody>
          <a:bodyPr/>
          <a:lstStyle/>
          <a:p>
            <a:pPr>
              <a:defRPr/>
            </a:pPr>
            <a:fld id="{D9D36652-856F-4AB9-A8E9-1F7F8CDC2B50}" type="slidenum">
              <a:rPr lang="en-US" altLang="zh-TW" sz="1600"/>
              <a:pPr>
                <a:defRPr/>
              </a:pPr>
              <a:t>15</a:t>
            </a:fld>
            <a:endParaRPr lang="en-US" altLang="zh-TW" sz="1600"/>
          </a:p>
        </p:txBody>
      </p:sp>
      <p:sp>
        <p:nvSpPr>
          <p:cNvPr id="16389" name="Rectangle 6"/>
          <p:cNvSpPr txBox="1">
            <a:spLocks noGrp="1" noChangeArrowheads="1"/>
          </p:cNvSpPr>
          <p:nvPr/>
        </p:nvSpPr>
        <p:spPr bwMode="auto">
          <a:xfrm>
            <a:off x="8605838" y="6481763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5B5EECA-686C-4D1C-B8E0-D2BE87149503}" type="slidenum">
              <a:rPr lang="en-US" altLang="zh-TW" sz="1600"/>
              <a:pPr algn="r"/>
              <a:t>15</a:t>
            </a:fld>
            <a:endParaRPr lang="en-US" altLang="zh-TW" sz="1600"/>
          </a:p>
        </p:txBody>
      </p:sp>
      <p:sp>
        <p:nvSpPr>
          <p:cNvPr id="16390" name="投影片編號版面配置區 5"/>
          <p:cNvSpPr txBox="1">
            <a:spLocks noGrp="1"/>
          </p:cNvSpPr>
          <p:nvPr/>
        </p:nvSpPr>
        <p:spPr bwMode="auto">
          <a:xfrm>
            <a:off x="8605838" y="6481763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D6EDA48-01A3-4AB5-999E-D1AFA80E3651}" type="slidenum">
              <a:rPr lang="en-US" altLang="zh-TW" sz="1600"/>
              <a:pPr algn="r"/>
              <a:t>15</a:t>
            </a:fld>
            <a:endParaRPr lang="en-US" altLang="zh-TW" sz="1600"/>
          </a:p>
        </p:txBody>
      </p:sp>
    </p:spTree>
    <p:extLst>
      <p:ext uri="{BB962C8B-B14F-4D97-AF65-F5344CB8AC3E}">
        <p14:creationId xmlns:p14="http://schemas.microsoft.com/office/powerpoint/2010/main" xmlns="" val="20133356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 smtClean="0"/>
              <a:t>長照</a:t>
            </a:r>
            <a:r>
              <a:rPr lang="en-US" altLang="zh-TW" sz="3200" b="1" dirty="0" smtClean="0"/>
              <a:t>2.0</a:t>
            </a:r>
            <a:r>
              <a:rPr lang="zh-TW" altLang="en-US" sz="3200" b="1" dirty="0" smtClean="0"/>
              <a:t>推動長照給付及支付新制</a:t>
            </a:r>
            <a:r>
              <a:rPr lang="zh-TW" altLang="en-US" sz="3200" dirty="0" smtClean="0"/>
              <a:t>目的</a:t>
            </a:r>
            <a:endParaRPr lang="zh-TW" altLang="en-US" sz="32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落實以人為中心之社區整合照護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由照管專員或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（社區整合型服務中心）之個管員擔任長照社區服務之單一窗口，引入「主責照顧」之觀念及功能。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整合原有十項服務，一次評估，核定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類長照服務額度</a:t>
            </a:r>
          </a:p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（照顧服務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專業服務、交通接送服務、輔具服務及居家無障礙環境改善服務）給付，滿足民眾各面向之長照需求，縮短民眾等待服務時間，減少服務取得障礙。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依據民眾可獲得之服務（照顧組合）做為支付項目，利於照顧計畫擬定與不同職種服務提供者合作。</a:t>
            </a: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引進資訊作業系統，連結各類服務，進而發展因地制宜之服務模式，可提高行政效率，提升民眾使用之滿意度。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817B1-1FB7-499C-A42F-B15F097F628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4654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長照</a:t>
            </a:r>
            <a:r>
              <a:rPr lang="en-US" altLang="zh-TW" dirty="0" smtClean="0">
                <a:solidFill>
                  <a:schemeClr val="tx1"/>
                </a:solidFill>
              </a:rPr>
              <a:t>2.0 2018</a:t>
            </a:r>
            <a:r>
              <a:rPr lang="zh-TW" altLang="en-US" dirty="0" smtClean="0">
                <a:solidFill>
                  <a:schemeClr val="tx1"/>
                </a:solidFill>
              </a:rPr>
              <a:t>新給付支付標準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EEC0E3-EB93-4E20-83AA-61639EA7684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6" name="資料庫圖表 5"/>
          <p:cNvGraphicFramePr/>
          <p:nvPr/>
        </p:nvGraphicFramePr>
        <p:xfrm>
          <a:off x="1524000" y="1397000"/>
          <a:ext cx="6936432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912799" y="2057400"/>
            <a:ext cx="615553" cy="29649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各類額度不可流用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627784" y="6165304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/>
              <a:t>*不需部分負擔</a:t>
            </a:r>
            <a:endParaRPr lang="zh-TW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48280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158"/>
          <p:cNvGrpSpPr/>
          <p:nvPr/>
        </p:nvGrpSpPr>
        <p:grpSpPr>
          <a:xfrm>
            <a:off x="1018363" y="1427172"/>
            <a:ext cx="210839" cy="210839"/>
            <a:chOff x="2594050" y="1631825"/>
            <a:chExt cx="439625" cy="439625"/>
          </a:xfrm>
        </p:grpSpPr>
        <p:sp>
          <p:nvSpPr>
            <p:cNvPr id="27" name="Shape 15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9812" tIns="89812" rIns="89812" bIns="89812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7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Shape 160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9812" tIns="89812" rIns="89812" bIns="89812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7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Shape 161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9812" tIns="89812" rIns="89812" bIns="89812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7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Shape 162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9812" tIns="89812" rIns="89812" bIns="89812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7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投影片編號版面配置區 3"/>
          <p:cNvSpPr txBox="1">
            <a:spLocks noGrp="1"/>
          </p:cNvSpPr>
          <p:nvPr/>
        </p:nvSpPr>
        <p:spPr bwMode="auto">
          <a:xfrm>
            <a:off x="8605839" y="6481763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B55B7-97C2-4339-878C-DB36C4150A71}" type="slidenum">
              <a:rPr kumimoji="0" lang="en-US" altLang="zh-TW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259632" y="0"/>
            <a:ext cx="69557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長照十年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2.0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照顧服務與專業服務額度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-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補助額度大幅提高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/>
          </p:nvPr>
        </p:nvGraphicFramePr>
        <p:xfrm>
          <a:off x="1537398" y="1916834"/>
          <a:ext cx="5770906" cy="388408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9692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16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09725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每月給付額度上限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513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第</a:t>
                      </a:r>
                      <a:r>
                        <a:rPr lang="en-US" altLang="zh-TW" sz="2400" dirty="0" smtClean="0"/>
                        <a:t>2</a:t>
                      </a:r>
                      <a:r>
                        <a:rPr lang="zh-TW" altLang="en-US" sz="2400" dirty="0" smtClean="0"/>
                        <a:t>級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10,020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48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第</a:t>
                      </a:r>
                      <a:r>
                        <a:rPr lang="en-US" altLang="zh-TW" sz="2400" dirty="0" smtClean="0"/>
                        <a:t>3</a:t>
                      </a:r>
                      <a:r>
                        <a:rPr lang="zh-TW" altLang="en-US" sz="2400" dirty="0" smtClean="0"/>
                        <a:t>級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/>
                        <a:t>15,460</a:t>
                      </a:r>
                      <a:endParaRPr lang="zh-TW" altLang="en-US" sz="2400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55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第</a:t>
                      </a:r>
                      <a:r>
                        <a:rPr lang="en-US" altLang="zh-TW" sz="2400" dirty="0" smtClean="0"/>
                        <a:t>4</a:t>
                      </a:r>
                      <a:r>
                        <a:rPr lang="zh-TW" altLang="en-US" sz="2400" dirty="0" smtClean="0"/>
                        <a:t>級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18,580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98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第</a:t>
                      </a:r>
                      <a:r>
                        <a:rPr lang="en-US" altLang="zh-TW" sz="2400" dirty="0" smtClean="0"/>
                        <a:t>5</a:t>
                      </a:r>
                      <a:r>
                        <a:rPr lang="zh-TW" altLang="en-US" sz="2400" dirty="0" smtClean="0"/>
                        <a:t>級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/>
                        <a:t>24,100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06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第</a:t>
                      </a:r>
                      <a:r>
                        <a:rPr lang="en-US" altLang="zh-TW" sz="2400" dirty="0" smtClean="0"/>
                        <a:t>6</a:t>
                      </a:r>
                      <a:r>
                        <a:rPr lang="zh-TW" altLang="en-US" sz="2400" dirty="0" smtClean="0"/>
                        <a:t>級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/>
                        <a:t>28,070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50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第</a:t>
                      </a:r>
                      <a:r>
                        <a:rPr lang="en-US" altLang="zh-TW" sz="2400" dirty="0" smtClean="0"/>
                        <a:t>7</a:t>
                      </a:r>
                      <a:r>
                        <a:rPr lang="zh-TW" altLang="en-US" sz="2400" dirty="0" smtClean="0"/>
                        <a:t>級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/>
                        <a:t>32,090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33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第</a:t>
                      </a:r>
                      <a:r>
                        <a:rPr lang="en-US" altLang="zh-TW" sz="2400" dirty="0" smtClean="0"/>
                        <a:t>8</a:t>
                      </a:r>
                      <a:r>
                        <a:rPr lang="zh-TW" altLang="en-US" sz="2400" dirty="0" smtClean="0"/>
                        <a:t>級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/>
                        <a:t>36,180</a:t>
                      </a:r>
                      <a:endParaRPr lang="zh-TW" altLang="en-US" sz="2400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051684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3600" b="1" dirty="0"/>
              <a:t>長照需要等級、長照</a:t>
            </a:r>
            <a:r>
              <a:rPr lang="zh-TW" altLang="en-US" sz="3600" b="1" dirty="0" smtClean="0"/>
              <a:t>服務給付額度</a:t>
            </a:r>
            <a:r>
              <a:rPr lang="zh-TW" altLang="en-US" sz="3600" b="1" dirty="0"/>
              <a:t>及部分負擔比率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0F26E-1C91-4362-B569-491AE14B0CF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621369"/>
              </p:ext>
            </p:extLst>
          </p:nvPr>
        </p:nvGraphicFramePr>
        <p:xfrm>
          <a:off x="294236" y="1788001"/>
          <a:ext cx="8424252" cy="4150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597"/>
                <a:gridCol w="472845"/>
                <a:gridCol w="162962"/>
                <a:gridCol w="216024"/>
                <a:gridCol w="289803"/>
                <a:gridCol w="353472"/>
                <a:gridCol w="172015"/>
                <a:gridCol w="298765"/>
                <a:gridCol w="278331"/>
                <a:gridCol w="460876"/>
                <a:gridCol w="225648"/>
                <a:gridCol w="157775"/>
                <a:gridCol w="274195"/>
                <a:gridCol w="350976"/>
                <a:gridCol w="225855"/>
                <a:gridCol w="217283"/>
                <a:gridCol w="310881"/>
                <a:gridCol w="469635"/>
                <a:gridCol w="197258"/>
                <a:gridCol w="172016"/>
                <a:gridCol w="279103"/>
                <a:gridCol w="499495"/>
                <a:gridCol w="208229"/>
                <a:gridCol w="247021"/>
                <a:gridCol w="239921"/>
                <a:gridCol w="461213"/>
                <a:gridCol w="219743"/>
                <a:gridCol w="262550"/>
                <a:gridCol w="298765"/>
              </a:tblGrid>
              <a:tr h="218147">
                <a:tc rowSpan="5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長照需要等級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 gridSpan="24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</a:rPr>
                        <a:t>個人額度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 gridSpan="4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喘息</a:t>
                      </a:r>
                      <a:r>
                        <a:rPr lang="zh-TW" sz="1000" kern="100" dirty="0" smtClean="0">
                          <a:effectLst/>
                        </a:rPr>
                        <a:t>服務額度</a:t>
                      </a:r>
                      <a:endParaRPr lang="zh-TW" sz="1000" kern="100" dirty="0">
                        <a:effectLst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(1</a:t>
                      </a:r>
                      <a:r>
                        <a:rPr lang="zh-TW" sz="1000" kern="100" dirty="0">
                          <a:effectLst/>
                        </a:rPr>
                        <a:t>年</a:t>
                      </a:r>
                      <a:r>
                        <a:rPr lang="en-US" sz="1000" kern="100" dirty="0">
                          <a:effectLst/>
                        </a:rPr>
                        <a:t>) </a:t>
                      </a:r>
                      <a:endParaRPr lang="zh-TW" sz="1000" kern="100" dirty="0">
                        <a:effectLst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適用</a:t>
                      </a:r>
                      <a:r>
                        <a:rPr lang="en-US" sz="1000" kern="100" dirty="0">
                          <a:effectLst/>
                        </a:rPr>
                        <a:t>G</a:t>
                      </a:r>
                      <a:r>
                        <a:rPr lang="zh-TW" sz="1000" kern="100" dirty="0">
                          <a:effectLst/>
                        </a:rPr>
                        <a:t>碼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08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照顧及專業服務（月）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適用</a:t>
                      </a:r>
                      <a:r>
                        <a:rPr lang="en-US" sz="10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B</a:t>
                      </a:r>
                      <a:r>
                        <a:rPr lang="zh-TW" sz="10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sz="10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C</a:t>
                      </a:r>
                      <a:r>
                        <a:rPr lang="zh-TW" sz="10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碼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8900" marR="5890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交通接送（月），適用</a:t>
                      </a:r>
                      <a:r>
                        <a:rPr lang="en-US" sz="10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D</a:t>
                      </a:r>
                      <a:r>
                        <a:rPr lang="zh-TW" sz="10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碼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8900" marR="5890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輔具服務及居家無障礙環境改善服務</a:t>
                      </a:r>
                      <a:r>
                        <a:rPr lang="en-US" sz="1000" b="1" kern="10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(3</a:t>
                      </a:r>
                      <a:r>
                        <a:rPr lang="zh-TW" sz="1000" b="1" kern="10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lang="en-US" sz="1000" b="1" kern="10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zh-TW" sz="1000" b="1" kern="100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適用</a:t>
                      </a:r>
                      <a:r>
                        <a:rPr lang="en-US" sz="10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E</a:t>
                      </a:r>
                      <a:r>
                        <a:rPr lang="zh-TW" sz="10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sz="10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F</a:t>
                      </a:r>
                      <a:r>
                        <a:rPr lang="zh-TW" sz="10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碼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8900" marR="5890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317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第一級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8900" marR="5890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第二級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8900" marR="5890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第三級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8900" marR="5890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第四級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8900" marR="5890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17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</a:rPr>
                        <a:t>給付</a:t>
                      </a:r>
                      <a:endParaRPr lang="zh-TW" sz="10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</a:rPr>
                        <a:t>額度</a:t>
                      </a:r>
                      <a:endParaRPr lang="zh-TW" sz="10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(</a:t>
                      </a:r>
                      <a:r>
                        <a:rPr lang="zh-TW" sz="900" kern="100">
                          <a:effectLst/>
                        </a:rPr>
                        <a:t>元</a:t>
                      </a:r>
                      <a:r>
                        <a:rPr lang="en-US" sz="900" kern="100">
                          <a:effectLst/>
                        </a:rPr>
                        <a:t>)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</a:rPr>
                        <a:t>部分負擔</a:t>
                      </a:r>
                      <a:endParaRPr lang="zh-TW" sz="10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</a:rPr>
                        <a:t>比率</a:t>
                      </a:r>
                      <a:r>
                        <a:rPr lang="en-US" sz="900" kern="100">
                          <a:effectLst/>
                        </a:rPr>
                        <a:t>(%)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</a:rPr>
                        <a:t>給付額度</a:t>
                      </a:r>
                      <a:endParaRPr lang="zh-TW" sz="10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(</a:t>
                      </a:r>
                      <a:r>
                        <a:rPr lang="zh-TW" sz="900" kern="100">
                          <a:effectLst/>
                        </a:rPr>
                        <a:t>元</a:t>
                      </a:r>
                      <a:r>
                        <a:rPr lang="en-US" sz="900" kern="100">
                          <a:effectLst/>
                        </a:rPr>
                        <a:t>)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effectLst/>
                        </a:rPr>
                        <a:t>部分負擔</a:t>
                      </a:r>
                      <a:endParaRPr lang="zh-TW" sz="10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effectLst/>
                        </a:rPr>
                        <a:t>比率</a:t>
                      </a:r>
                      <a:r>
                        <a:rPr lang="en-US" sz="900" kern="100" dirty="0">
                          <a:effectLst/>
                        </a:rPr>
                        <a:t>(%)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effectLst/>
                        </a:rPr>
                        <a:t>給付</a:t>
                      </a:r>
                      <a:endParaRPr lang="zh-TW" sz="10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effectLst/>
                        </a:rPr>
                        <a:t>額度</a:t>
                      </a:r>
                      <a:endParaRPr lang="zh-TW" sz="10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(</a:t>
                      </a:r>
                      <a:r>
                        <a:rPr lang="zh-TW" sz="900" kern="100" dirty="0">
                          <a:effectLst/>
                        </a:rPr>
                        <a:t>元</a:t>
                      </a:r>
                      <a:r>
                        <a:rPr lang="en-US" sz="900" kern="100" dirty="0">
                          <a:effectLst/>
                        </a:rPr>
                        <a:t>)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</a:rPr>
                        <a:t>部分負擔</a:t>
                      </a:r>
                      <a:endParaRPr lang="zh-TW" sz="10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</a:rPr>
                        <a:t>比率</a:t>
                      </a:r>
                      <a:r>
                        <a:rPr lang="en-US" sz="900" kern="100">
                          <a:effectLst/>
                        </a:rPr>
                        <a:t>(%)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</a:rPr>
                        <a:t>給付額度</a:t>
                      </a:r>
                      <a:endParaRPr lang="zh-TW" sz="10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(</a:t>
                      </a:r>
                      <a:r>
                        <a:rPr lang="zh-TW" sz="900" kern="100">
                          <a:effectLst/>
                        </a:rPr>
                        <a:t>元</a:t>
                      </a:r>
                      <a:r>
                        <a:rPr lang="en-US" sz="900" kern="100">
                          <a:effectLst/>
                        </a:rPr>
                        <a:t>)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</a:rPr>
                        <a:t>部分負擔</a:t>
                      </a:r>
                      <a:endParaRPr lang="zh-TW" sz="10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</a:rPr>
                        <a:t>比率</a:t>
                      </a:r>
                      <a:r>
                        <a:rPr lang="en-US" sz="900" kern="100">
                          <a:effectLst/>
                        </a:rPr>
                        <a:t>(%)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</a:rPr>
                        <a:t>給付額度</a:t>
                      </a:r>
                      <a:endParaRPr lang="zh-TW" sz="10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(</a:t>
                      </a:r>
                      <a:r>
                        <a:rPr lang="zh-TW" sz="900" kern="100">
                          <a:effectLst/>
                        </a:rPr>
                        <a:t>元</a:t>
                      </a:r>
                      <a:r>
                        <a:rPr lang="en-US" sz="900" kern="100">
                          <a:effectLst/>
                        </a:rPr>
                        <a:t>)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</a:rPr>
                        <a:t>部分負擔</a:t>
                      </a:r>
                      <a:endParaRPr lang="zh-TW" sz="10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</a:rPr>
                        <a:t>比率</a:t>
                      </a:r>
                      <a:r>
                        <a:rPr lang="en-US" sz="900" kern="100">
                          <a:effectLst/>
                        </a:rPr>
                        <a:t>(%)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</a:rPr>
                        <a:t>給付</a:t>
                      </a:r>
                      <a:endParaRPr lang="zh-TW" sz="10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</a:rPr>
                        <a:t>額度</a:t>
                      </a:r>
                      <a:endParaRPr lang="zh-TW" sz="10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(</a:t>
                      </a:r>
                      <a:r>
                        <a:rPr lang="zh-TW" sz="900" kern="100">
                          <a:effectLst/>
                        </a:rPr>
                        <a:t>元</a:t>
                      </a:r>
                      <a:r>
                        <a:rPr lang="en-US" sz="900" kern="100">
                          <a:effectLst/>
                        </a:rPr>
                        <a:t>)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</a:rPr>
                        <a:t>部分負擔</a:t>
                      </a:r>
                      <a:endParaRPr lang="zh-TW" sz="10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</a:rPr>
                        <a:t>比率</a:t>
                      </a:r>
                      <a:r>
                        <a:rPr lang="en-US" sz="900" kern="100">
                          <a:effectLst/>
                        </a:rPr>
                        <a:t>(%)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effectLst/>
                        </a:rPr>
                        <a:t>給付</a:t>
                      </a:r>
                      <a:endParaRPr lang="zh-TW" sz="10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effectLst/>
                        </a:rPr>
                        <a:t>額度</a:t>
                      </a:r>
                      <a:endParaRPr lang="zh-TW" sz="10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(</a:t>
                      </a:r>
                      <a:r>
                        <a:rPr lang="zh-TW" sz="900" kern="100" dirty="0">
                          <a:effectLst/>
                        </a:rPr>
                        <a:t>元</a:t>
                      </a:r>
                      <a:r>
                        <a:rPr lang="en-US" sz="900" kern="100" dirty="0">
                          <a:effectLst/>
                        </a:rPr>
                        <a:t>)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</a:rPr>
                        <a:t>部分負擔</a:t>
                      </a:r>
                      <a:endParaRPr lang="zh-TW" sz="10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</a:rPr>
                        <a:t>比率</a:t>
                      </a:r>
                      <a:r>
                        <a:rPr lang="en-US" sz="900" kern="100">
                          <a:effectLst/>
                        </a:rPr>
                        <a:t>(%)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544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</a:rPr>
                        <a:t>低收入戶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</a:rPr>
                        <a:t>中低收入戶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</a:rPr>
                        <a:t>一般戶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</a:rPr>
                        <a:t>低收入戶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effectLst/>
                        </a:rPr>
                        <a:t>中低收入戶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effectLst/>
                        </a:rPr>
                        <a:t>一般戶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effectLst/>
                        </a:rPr>
                        <a:t>低收入戶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</a:rPr>
                        <a:t>中低收入戶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effectLst/>
                        </a:rPr>
                        <a:t>一般戶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effectLst/>
                        </a:rPr>
                        <a:t>低收入戶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effectLst/>
                        </a:rPr>
                        <a:t>中低收入戶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</a:rPr>
                        <a:t>一般戶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</a:rPr>
                        <a:t>低收入戶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effectLst/>
                        </a:rPr>
                        <a:t>中低收入戶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effectLst/>
                        </a:rPr>
                        <a:t>一般戶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effectLst/>
                        </a:rPr>
                        <a:t>低收入戶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effectLst/>
                        </a:rPr>
                        <a:t>中低收入戶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effectLst/>
                        </a:rPr>
                        <a:t>一般戶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</a:rPr>
                        <a:t>低收入戶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</a:rPr>
                        <a:t>中低收入戶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</a:rPr>
                        <a:t>一般戶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</a:tr>
              <a:tr h="261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</a:rPr>
                        <a:t>第</a:t>
                      </a:r>
                      <a:r>
                        <a:rPr lang="en-US" sz="900" kern="100">
                          <a:effectLst/>
                        </a:rPr>
                        <a:t>2</a:t>
                      </a:r>
                      <a:r>
                        <a:rPr lang="zh-TW" sz="900" kern="100">
                          <a:effectLst/>
                        </a:rPr>
                        <a:t>級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10,020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 rowSpan="7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0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 anchor="ctr"/>
                </a:tc>
                <a:tc rowSpan="7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 b="1" kern="100" dirty="0">
                          <a:solidFill>
                            <a:srgbClr val="F3301B"/>
                          </a:solidFill>
                          <a:effectLst/>
                        </a:rPr>
                        <a:t>5</a:t>
                      </a:r>
                      <a:endParaRPr lang="zh-TW" sz="800" b="1" kern="100" dirty="0">
                        <a:solidFill>
                          <a:srgbClr val="F3301B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 anchor="ctr"/>
                </a:tc>
                <a:tc rowSpan="7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 b="1" kern="100" dirty="0">
                          <a:solidFill>
                            <a:srgbClr val="F3301B"/>
                          </a:solidFill>
                          <a:effectLst/>
                        </a:rPr>
                        <a:t>16</a:t>
                      </a:r>
                      <a:endParaRPr lang="zh-TW" sz="800" b="1" kern="100" dirty="0">
                        <a:solidFill>
                          <a:srgbClr val="F3301B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 anchor="ctr"/>
                </a:tc>
                <a:tc gridSpan="1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8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不給付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40,000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 anchor="ctr"/>
                </a:tc>
                <a:tc rowSpan="7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0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 anchor="ctr"/>
                </a:tc>
                <a:tc rowSpan="7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10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 anchor="ctr"/>
                </a:tc>
                <a:tc rowSpan="7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30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 anchor="ctr"/>
                </a:tc>
                <a:tc row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32,340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 anchor="ctr"/>
                </a:tc>
                <a:tc rowSpan="7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0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 anchor="ctr"/>
                </a:tc>
                <a:tc rowSpan="7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8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5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 anchor="ctr"/>
                </a:tc>
                <a:tc rowSpan="7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8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16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 anchor="ctr"/>
                </a:tc>
              </a:tr>
              <a:tr h="261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</a:rPr>
                        <a:t>第</a:t>
                      </a:r>
                      <a:r>
                        <a:rPr lang="en-US" sz="900" kern="100">
                          <a:effectLst/>
                        </a:rPr>
                        <a:t>3</a:t>
                      </a:r>
                      <a:r>
                        <a:rPr lang="zh-TW" sz="900" kern="100">
                          <a:effectLst/>
                        </a:rPr>
                        <a:t>級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15,460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r>
                        <a:rPr lang="zh-TW" altLang="en-US" sz="800" kern="100" dirty="0" smtClean="0">
                          <a:effectLst/>
                        </a:rPr>
                        <a:t>不給付</a:t>
                      </a: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1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</a:rPr>
                        <a:t>第</a:t>
                      </a:r>
                      <a:r>
                        <a:rPr lang="en-US" sz="900" kern="100">
                          <a:effectLst/>
                        </a:rPr>
                        <a:t>4</a:t>
                      </a:r>
                      <a:r>
                        <a:rPr lang="zh-TW" sz="900" kern="100">
                          <a:effectLst/>
                        </a:rPr>
                        <a:t>級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18,580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1,680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 anchor="ctr"/>
                </a:tc>
                <a:tc row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0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 anchor="ctr"/>
                </a:tc>
                <a:tc row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10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 anchor="ctr"/>
                </a:tc>
                <a:tc row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30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 anchor="ctr"/>
                </a:tc>
                <a:tc row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1,840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 anchor="ctr"/>
                </a:tc>
                <a:tc row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0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 anchor="ctr"/>
                </a:tc>
                <a:tc row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9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 anchor="ctr"/>
                </a:tc>
                <a:tc row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27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 anchor="ctr"/>
                </a:tc>
                <a:tc row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2,000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 anchor="ctr"/>
                </a:tc>
                <a:tc row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0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 anchor="ctr"/>
                </a:tc>
                <a:tc row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8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 anchor="ctr"/>
                </a:tc>
                <a:tc row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25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 anchor="ctr"/>
                </a:tc>
                <a:tc row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2,400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 anchor="ctr"/>
                </a:tc>
                <a:tc row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0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 anchor="ctr"/>
                </a:tc>
                <a:tc row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7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 anchor="ctr"/>
                </a:tc>
                <a:tc row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21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1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</a:rPr>
                        <a:t>第</a:t>
                      </a:r>
                      <a:r>
                        <a:rPr lang="en-US" sz="900" kern="100">
                          <a:effectLst/>
                        </a:rPr>
                        <a:t>5</a:t>
                      </a:r>
                      <a:r>
                        <a:rPr lang="zh-TW" sz="900" kern="100">
                          <a:effectLst/>
                        </a:rPr>
                        <a:t>級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24,100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1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</a:rPr>
                        <a:t>第</a:t>
                      </a:r>
                      <a:r>
                        <a:rPr lang="en-US" sz="900" kern="100">
                          <a:effectLst/>
                        </a:rPr>
                        <a:t>6</a:t>
                      </a:r>
                      <a:r>
                        <a:rPr lang="zh-TW" sz="900" kern="100">
                          <a:effectLst/>
                        </a:rPr>
                        <a:t>級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28,070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1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</a:rPr>
                        <a:t>第</a:t>
                      </a:r>
                      <a:r>
                        <a:rPr lang="en-US" sz="900" kern="100">
                          <a:effectLst/>
                        </a:rPr>
                        <a:t>7</a:t>
                      </a:r>
                      <a:r>
                        <a:rPr lang="zh-TW" sz="900" kern="100">
                          <a:effectLst/>
                        </a:rPr>
                        <a:t>級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32,090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48,510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1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</a:rPr>
                        <a:t>第</a:t>
                      </a:r>
                      <a:r>
                        <a:rPr lang="en-US" sz="900" kern="100">
                          <a:effectLst/>
                        </a:rPr>
                        <a:t>8</a:t>
                      </a:r>
                      <a:r>
                        <a:rPr lang="zh-TW" sz="900" kern="100">
                          <a:effectLst/>
                        </a:rPr>
                        <a:t>級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36,180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900" marR="5890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7158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內容版面配置區 2"/>
          <p:cNvSpPr>
            <a:spLocks noGrp="1"/>
          </p:cNvSpPr>
          <p:nvPr>
            <p:ph idx="1"/>
          </p:nvPr>
        </p:nvSpPr>
        <p:spPr>
          <a:xfrm>
            <a:off x="827584" y="2204864"/>
            <a:ext cx="7632848" cy="2447925"/>
          </a:xfrm>
        </p:spPr>
        <p:txBody>
          <a:bodyPr/>
          <a:lstStyle/>
          <a:p>
            <a:r>
              <a:rPr lang="zh-TW" altLang="zh-TW" dirty="0" smtClean="0"/>
              <a:t>長照制度</a:t>
            </a:r>
            <a:r>
              <a:rPr lang="zh-TW" altLang="en-US" dirty="0" smtClean="0"/>
              <a:t>關鍵問題與改革規畫</a:t>
            </a:r>
            <a:endParaRPr lang="en-US" altLang="zh-TW" dirty="0" smtClean="0"/>
          </a:p>
          <a:p>
            <a:r>
              <a:rPr lang="zh-TW" altLang="en-US" dirty="0" smtClean="0"/>
              <a:t>長照十年</a:t>
            </a:r>
            <a:r>
              <a:rPr lang="en-US" altLang="zh-TW" dirty="0" smtClean="0"/>
              <a:t>2.0</a:t>
            </a:r>
            <a:r>
              <a:rPr lang="zh-TW" altLang="en-US" dirty="0" smtClean="0"/>
              <a:t>新給付支付制度</a:t>
            </a:r>
            <a:endParaRPr lang="en-US" altLang="zh-TW" dirty="0" smtClean="0"/>
          </a:p>
          <a:p>
            <a:r>
              <a:rPr lang="zh-TW" altLang="en-US" dirty="0" smtClean="0"/>
              <a:t>長照十年</a:t>
            </a:r>
            <a:r>
              <a:rPr lang="en-US" altLang="zh-TW" dirty="0" smtClean="0"/>
              <a:t>2.0</a:t>
            </a:r>
            <a:r>
              <a:rPr lang="zh-TW" altLang="en-US" dirty="0" smtClean="0"/>
              <a:t>新制檢討與展望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23555" name="標題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425575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   大綱</a:t>
            </a: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 bwMode="auto">
          <a:xfrm>
            <a:off x="8605838" y="6481763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0FB55B7-97C2-4339-878C-DB36C4150A71}" type="slidenum">
              <a:rPr kumimoji="0" lang="en-US" altLang="zh-TW" sz="1600"/>
              <a:pPr algn="r"/>
              <a:t>2</a:t>
            </a:fld>
            <a:endParaRPr kumimoji="0" lang="en-US" altLang="zh-TW" sz="1600" dirty="0"/>
          </a:p>
        </p:txBody>
      </p:sp>
    </p:spTree>
    <p:extLst>
      <p:ext uri="{BB962C8B-B14F-4D97-AF65-F5344CB8AC3E}">
        <p14:creationId xmlns="" xmlns:p14="http://schemas.microsoft.com/office/powerpoint/2010/main" val="146951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標題 1"/>
          <p:cNvSpPr>
            <a:spLocks noGrp="1"/>
          </p:cNvSpPr>
          <p:nvPr>
            <p:ph type="title"/>
          </p:nvPr>
        </p:nvSpPr>
        <p:spPr>
          <a:xfrm>
            <a:off x="468313" y="2781300"/>
            <a:ext cx="8229600" cy="1425575"/>
          </a:xfrm>
        </p:spPr>
        <p:txBody>
          <a:bodyPr/>
          <a:lstStyle/>
          <a:p>
            <a:r>
              <a:rPr lang="zh-TW" altLang="zh-TW" dirty="0" smtClean="0"/>
              <a:t>長照</a:t>
            </a:r>
            <a:r>
              <a:rPr lang="zh-TW" altLang="en-US" dirty="0" smtClean="0"/>
              <a:t>十年</a:t>
            </a:r>
            <a:r>
              <a:rPr lang="en-US" altLang="zh-TW" dirty="0" smtClean="0"/>
              <a:t>2.0</a:t>
            </a:r>
            <a:r>
              <a:rPr lang="zh-TW" altLang="en-US" dirty="0" smtClean="0"/>
              <a:t>新制之檢討與展望</a:t>
            </a:r>
          </a:p>
        </p:txBody>
      </p:sp>
      <p:sp>
        <p:nvSpPr>
          <p:cNvPr id="75779" name="投影片編號版面配置區 3"/>
          <p:cNvSpPr txBox="1">
            <a:spLocks noGrp="1"/>
          </p:cNvSpPr>
          <p:nvPr/>
        </p:nvSpPr>
        <p:spPr bwMode="auto">
          <a:xfrm>
            <a:off x="8605838" y="6481763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6236989-F337-4C81-8652-F333CEBA035C}" type="slidenum">
              <a:rPr kumimoji="0" lang="en-US" altLang="zh-TW" sz="1600"/>
              <a:pPr algn="r"/>
              <a:t>20</a:t>
            </a:fld>
            <a:endParaRPr kumimoji="0" lang="en-US" altLang="zh-TW" sz="1600"/>
          </a:p>
        </p:txBody>
      </p:sp>
    </p:spTree>
    <p:extLst>
      <p:ext uri="{BB962C8B-B14F-4D97-AF65-F5344CB8AC3E}">
        <p14:creationId xmlns="" xmlns:p14="http://schemas.microsoft.com/office/powerpoint/2010/main" val="28862991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長照</a:t>
            </a:r>
            <a:r>
              <a:rPr lang="en-US" altLang="zh-TW" sz="3200" dirty="0" smtClean="0"/>
              <a:t>2.0 2018</a:t>
            </a:r>
            <a:r>
              <a:rPr lang="zh-TW" altLang="en-US" sz="3200" dirty="0" smtClean="0"/>
              <a:t>新給付支付標準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z="2400" dirty="0" smtClean="0"/>
              <a:t>支付制度</a:t>
            </a:r>
            <a:r>
              <a:rPr lang="zh-TW" altLang="zh-TW" sz="2400" dirty="0" smtClean="0"/>
              <a:t>改以</a:t>
            </a:r>
            <a:r>
              <a:rPr lang="zh-TW" altLang="en-US" sz="2400" dirty="0" smtClean="0"/>
              <a:t>論</a:t>
            </a:r>
            <a:r>
              <a:rPr lang="zh-TW" altLang="zh-TW" sz="2400" dirty="0" smtClean="0"/>
              <a:t>服務組合支付</a:t>
            </a:r>
            <a:r>
              <a:rPr lang="en-US" altLang="zh-TW" sz="2400" dirty="0" smtClean="0"/>
              <a:t>:</a:t>
            </a:r>
          </a:p>
          <a:p>
            <a:pPr lvl="1"/>
            <a:r>
              <a:rPr lang="zh-TW" altLang="zh-TW" sz="2200" dirty="0" smtClean="0"/>
              <a:t>有利於</a:t>
            </a:r>
            <a:r>
              <a:rPr lang="zh-TW" altLang="en-US" sz="2200" dirty="0" smtClean="0"/>
              <a:t>充分運用給付額度，</a:t>
            </a:r>
            <a:r>
              <a:rPr lang="zh-TW" altLang="zh-TW" sz="2200" dirty="0" smtClean="0"/>
              <a:t>提升</a:t>
            </a:r>
            <a:r>
              <a:rPr lang="zh-TW" altLang="en-US" sz="2200" dirty="0" smtClean="0"/>
              <a:t>居家</a:t>
            </a:r>
            <a:r>
              <a:rPr lang="zh-TW" altLang="zh-TW" sz="2200" dirty="0" smtClean="0"/>
              <a:t>服務</a:t>
            </a:r>
            <a:r>
              <a:rPr lang="zh-TW" altLang="en-US" sz="2200" dirty="0" smtClean="0"/>
              <a:t>提供服務意願及</a:t>
            </a:r>
            <a:r>
              <a:rPr lang="zh-TW" altLang="zh-TW" sz="2200" dirty="0" smtClean="0"/>
              <a:t>效率</a:t>
            </a:r>
            <a:r>
              <a:rPr lang="zh-TW" altLang="en-US" sz="2200" dirty="0" smtClean="0"/>
              <a:t>，與</a:t>
            </a:r>
            <a:r>
              <a:rPr lang="zh-TW" altLang="zh-TW" sz="2200" dirty="0" smtClean="0"/>
              <a:t>推動一天多次走動式服務</a:t>
            </a:r>
            <a:r>
              <a:rPr lang="zh-TW" altLang="en-US" sz="2200" dirty="0" smtClean="0"/>
              <a:t>，滿足個案需要。</a:t>
            </a:r>
            <a:endParaRPr lang="en-US" altLang="zh-TW" sz="2200" dirty="0" smtClean="0"/>
          </a:p>
          <a:p>
            <a:pPr lvl="1"/>
            <a:r>
              <a:rPr lang="zh-TW" altLang="zh-TW" sz="2200" dirty="0" smtClean="0"/>
              <a:t>居家服務單位習慣論時支付與時薪，短期</a:t>
            </a:r>
            <a:r>
              <a:rPr lang="zh-TW" altLang="en-US" sz="2200" dirty="0" smtClean="0"/>
              <a:t>不易</a:t>
            </a:r>
            <a:r>
              <a:rPr lang="zh-TW" altLang="zh-TW" sz="2200" dirty="0" smtClean="0"/>
              <a:t>適應</a:t>
            </a:r>
            <a:r>
              <a:rPr lang="zh-TW" altLang="en-US" sz="2200" dirty="0" smtClean="0"/>
              <a:t>，造成反彈，也影響使用者觀感</a:t>
            </a:r>
            <a:endParaRPr lang="en-US" altLang="zh-TW" sz="2200" dirty="0" smtClean="0"/>
          </a:p>
          <a:p>
            <a:pPr lvl="1"/>
            <a:r>
              <a:rPr lang="zh-TW" altLang="en-US" sz="2200" dirty="0" smtClean="0"/>
              <a:t>照服員服務量增加但時薪模式未必改變，也未必享受支付標準</a:t>
            </a:r>
            <a:r>
              <a:rPr lang="en-US" altLang="zh-TW" sz="2200" dirty="0" smtClean="0"/>
              <a:t>(</a:t>
            </a:r>
            <a:r>
              <a:rPr lang="zh-TW" altLang="en-US" sz="2200" dirty="0" smtClean="0"/>
              <a:t>月薪</a:t>
            </a:r>
            <a:r>
              <a:rPr lang="en-US" altLang="zh-TW" sz="2200" dirty="0" smtClean="0"/>
              <a:t>32000)</a:t>
            </a:r>
            <a:r>
              <a:rPr lang="zh-TW" altLang="en-US" sz="2200" dirty="0" smtClean="0"/>
              <a:t>提升的好處，是否有助於吸引照服員投入或留任待觀察</a:t>
            </a:r>
            <a:endParaRPr lang="en-US" altLang="zh-TW" sz="2200" dirty="0" smtClean="0"/>
          </a:p>
          <a:p>
            <a:pPr lvl="1"/>
            <a:r>
              <a:rPr lang="zh-TW" altLang="en-US" sz="2200" dirty="0" smtClean="0"/>
              <a:t>照顧服務組合之分類與支付標準之訂定仍有改善空間。</a:t>
            </a:r>
            <a:endParaRPr lang="en-US" altLang="zh-TW" sz="2200" dirty="0" smtClean="0"/>
          </a:p>
          <a:p>
            <a:pPr lvl="1"/>
            <a:r>
              <a:rPr lang="zh-TW" altLang="en-US" sz="2200" dirty="0" smtClean="0"/>
              <a:t>不補助</a:t>
            </a:r>
            <a:r>
              <a:rPr lang="en-US" altLang="zh-TW" sz="2200" dirty="0" smtClean="0"/>
              <a:t>2,3</a:t>
            </a:r>
            <a:r>
              <a:rPr lang="zh-TW" altLang="en-US" sz="2200" dirty="0" smtClean="0"/>
              <a:t>級者使用交通接送，未必合理</a:t>
            </a:r>
            <a:endParaRPr lang="en-US" altLang="zh-TW" sz="2200" dirty="0" smtClean="0"/>
          </a:p>
          <a:p>
            <a:pPr lvl="1"/>
            <a:r>
              <a:rPr lang="zh-TW" altLang="en-US" sz="2200" dirty="0" smtClean="0"/>
              <a:t>倉促上路且宣導過少，</a:t>
            </a:r>
            <a:r>
              <a:rPr lang="zh-TW" altLang="zh-TW" sz="2200" dirty="0" smtClean="0"/>
              <a:t>地方政府與長照機構對制度了解有限，各自表述，</a:t>
            </a:r>
            <a:r>
              <a:rPr lang="zh-TW" altLang="en-US" sz="2200" dirty="0" smtClean="0"/>
              <a:t>造成很多</a:t>
            </a:r>
            <a:r>
              <a:rPr lang="zh-TW" altLang="zh-TW" sz="2200" dirty="0" smtClean="0"/>
              <a:t>反彈</a:t>
            </a:r>
            <a:r>
              <a:rPr lang="zh-TW" altLang="en-US" sz="2200" dirty="0" smtClean="0"/>
              <a:t>與</a:t>
            </a:r>
            <a:r>
              <a:rPr lang="zh-TW" altLang="zh-TW" sz="2200" dirty="0" smtClean="0"/>
              <a:t>民怨，轉銜期間，需要更多的溝通與協調，避免影響民眾權益。</a:t>
            </a:r>
            <a:endParaRPr lang="en-US" altLang="zh-TW" sz="2200" dirty="0" smtClean="0"/>
          </a:p>
          <a:p>
            <a:pPr lvl="1"/>
            <a:endParaRPr lang="en-US" altLang="zh-TW" sz="2000" dirty="0" smtClean="0"/>
          </a:p>
          <a:p>
            <a:pPr lvl="1"/>
            <a:endParaRPr lang="zh-TW" altLang="zh-TW" sz="16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2324E-18F6-4066-8489-E9E4359DD8DE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長照</a:t>
            </a:r>
            <a:r>
              <a:rPr lang="en-US" altLang="zh-TW" sz="3200" dirty="0" smtClean="0"/>
              <a:t>2.0 2018</a:t>
            </a:r>
            <a:r>
              <a:rPr lang="zh-TW" altLang="en-US" sz="3200" dirty="0" smtClean="0"/>
              <a:t>新給付支付標準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z="2400" dirty="0" smtClean="0"/>
              <a:t>醫事服務</a:t>
            </a:r>
            <a:endParaRPr lang="en-US" altLang="zh-TW" sz="2400" dirty="0" smtClean="0"/>
          </a:p>
          <a:p>
            <a:pPr lvl="1"/>
            <a:r>
              <a:rPr lang="zh-TW" altLang="en-US" sz="2000" dirty="0" smtClean="0"/>
              <a:t>與照顧服務同一給付包，有助居服與各類醫事專業服務之連結。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將長保規畫的復能服務</a:t>
            </a:r>
            <a:r>
              <a:rPr lang="en-US" altLang="zh-TW" sz="2000" dirty="0" smtClean="0"/>
              <a:t>(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reablement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納入給付，且支付團隊合作之費用，促進居家與復能團隊之組成與服務提供，可支持個案能有效執行或參與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自覺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日常生活（最重要）活動～而非被動成為被照顧者以增進失能者日常生活獨立功能，減少照顧需求。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由照服員參與復能團隊，可協助生活復健，提升效能。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將長保規畫的護理服務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照顧諮詢、指導，預防褥瘡、訓練口腔機能、認知行為問題照顧指導等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納入給付，解決家屬照顧問題。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居家護理三管照護歸健保可更清楚劃分權責，強化管理。</a:t>
            </a:r>
            <a:endParaRPr lang="en-US" altLang="zh-TW" sz="2000" dirty="0" smtClean="0"/>
          </a:p>
          <a:p>
            <a:pPr lvl="1"/>
            <a:r>
              <a:rPr lang="zh-TW" altLang="en-US" sz="2000" dirty="0" smtClean="0">
                <a:solidFill>
                  <a:srgbClr val="FF0000"/>
                </a:solidFill>
              </a:rPr>
              <a:t>醫事服務需要與照顧服務需要評估條件不同，採用原照顧服務等級加成無法反映個案需要，醫事服務高需求個案可能權益受損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sz="2000" dirty="0" smtClean="0">
                <a:solidFill>
                  <a:srgbClr val="FF0000"/>
                </a:solidFill>
              </a:rPr>
              <a:t>照專與長照單位對復能與其它醫事服務了解有限，未必達成原始目的。應儘快提供普及大量訓練課程與工作坊，避免浪費資源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pPr lvl="1"/>
            <a:endParaRPr lang="en-US" altLang="zh-TW" sz="2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2324E-18F6-4066-8489-E9E4359DD8DE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7388" y="188640"/>
            <a:ext cx="7898296" cy="1008112"/>
          </a:xfrm>
        </p:spPr>
        <p:txBody>
          <a:bodyPr>
            <a:normAutofit fontScale="90000"/>
          </a:bodyPr>
          <a:lstStyle/>
          <a:p>
            <a:r>
              <a:rPr lang="zh-TW" altLang="en-US" sz="4000" kern="1200" dirty="0" smtClean="0">
                <a:solidFill>
                  <a:srgbClr val="0000FF"/>
                </a:solidFill>
                <a:latin typeface="Calibri" panose="020F0502020204030204" pitchFamily="34" charset="0"/>
                <a:ea typeface="+mn-ea"/>
              </a:rPr>
              <a:t>長保給付項目</a:t>
            </a:r>
            <a:r>
              <a:rPr lang="en-US" altLang="zh-TW" sz="4000" kern="1200" dirty="0" smtClean="0">
                <a:solidFill>
                  <a:srgbClr val="0000FF"/>
                </a:solidFill>
                <a:latin typeface="Calibri" panose="020F0502020204030204" pitchFamily="34" charset="0"/>
                <a:ea typeface="+mn-ea"/>
              </a:rPr>
              <a:t>:</a:t>
            </a:r>
            <a:r>
              <a:rPr lang="zh-TW" altLang="en-US" sz="4000" kern="1200" dirty="0" smtClean="0">
                <a:solidFill>
                  <a:srgbClr val="0000FF"/>
                </a:solidFill>
                <a:latin typeface="Calibri" panose="020F0502020204030204" pitchFamily="34" charset="0"/>
                <a:ea typeface="+mn-ea"/>
              </a:rPr>
              <a:t>彈性混搭提供不設限</a:t>
            </a:r>
            <a:endParaRPr lang="zh-TW" altLang="en-US" sz="4000" kern="1200" dirty="0">
              <a:solidFill>
                <a:srgbClr val="0000FF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9" name="投影片編號版面配置區 3"/>
          <p:cNvSpPr txBox="1">
            <a:spLocks noGrp="1"/>
          </p:cNvSpPr>
          <p:nvPr/>
        </p:nvSpPr>
        <p:spPr bwMode="auto">
          <a:xfrm>
            <a:off x="8605838" y="6481763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C2A63D3-6854-4686-9A09-F164199DFE30}" type="slidenum">
              <a:rPr kumimoji="0" lang="en-US" altLang="zh-TW" sz="1600">
                <a:latin typeface="Calibri" panose="020F0502020204030204" pitchFamily="34" charset="0"/>
              </a:rPr>
              <a:pPr algn="r"/>
              <a:t>23</a:t>
            </a:fld>
            <a:endParaRPr kumimoji="0" lang="en-US" altLang="zh-TW" sz="1600" dirty="0">
              <a:latin typeface="Calibri" panose="020F0502020204030204" pitchFamily="34" charset="0"/>
            </a:endParaRPr>
          </a:p>
        </p:txBody>
      </p:sp>
      <p:sp>
        <p:nvSpPr>
          <p:cNvPr id="10" name="文字版面配置區 5"/>
          <p:cNvSpPr txBox="1">
            <a:spLocks/>
          </p:cNvSpPr>
          <p:nvPr/>
        </p:nvSpPr>
        <p:spPr bwMode="auto">
          <a:xfrm>
            <a:off x="826904" y="1612405"/>
            <a:ext cx="8038167" cy="160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lnSpc>
                <a:spcPct val="120000"/>
              </a:lnSpc>
              <a:spcBef>
                <a:spcPct val="0"/>
              </a:spcBef>
              <a:buSzPct val="80000"/>
              <a:buFont typeface="Wingdings" panose="05000000000000000000" pitchFamily="2" charset="2"/>
              <a:buChar char="Ø"/>
              <a:defRPr/>
            </a:pPr>
            <a:r>
              <a:rPr lang="zh-TW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+mn-cs"/>
              </a:rPr>
              <a:t>保險給付項目</a:t>
            </a:r>
            <a:r>
              <a:rPr lang="en-US" altLang="zh-TW" sz="2400" b="1" dirty="0">
                <a:solidFill>
                  <a:srgbClr val="FF0000"/>
                </a:solidFill>
                <a:latin typeface="Calibri" panose="020F0502020204030204" pitchFamily="34" charset="0"/>
                <a:cs typeface="+mn-cs"/>
              </a:rPr>
              <a:t>-13+1</a:t>
            </a:r>
            <a:r>
              <a:rPr lang="zh-TW" alt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+mn-cs"/>
              </a:rPr>
              <a:t>項</a:t>
            </a:r>
            <a:r>
              <a:rPr lang="en-US" altLang="zh-TW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+mn-cs"/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+mn-cs"/>
              </a:rPr>
              <a:t>照顧服務與專業服務為不同給付包</a:t>
            </a:r>
            <a:r>
              <a:rPr lang="en-US" altLang="zh-TW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+mn-cs"/>
              </a:rPr>
              <a:t>)</a:t>
            </a:r>
            <a:endParaRPr lang="en-US" altLang="zh-TW" sz="2400" b="1" dirty="0">
              <a:solidFill>
                <a:srgbClr val="FF0000"/>
              </a:solidFill>
              <a:latin typeface="Calibri" panose="020F0502020204030204" pitchFamily="34" charset="0"/>
              <a:cs typeface="+mn-cs"/>
            </a:endParaRPr>
          </a:p>
          <a:p>
            <a:pPr marL="447675" lvl="1" indent="-266700">
              <a:lnSpc>
                <a:spcPts val="3000"/>
              </a:lnSpc>
              <a:spcBef>
                <a:spcPts val="0"/>
              </a:spcBef>
              <a:buSzPct val="100000"/>
              <a:buFont typeface="Arial" charset="0"/>
              <a:buChar char="–"/>
              <a:defRPr/>
            </a:pPr>
            <a:r>
              <a:rPr lang="zh-TW" altLang="en-US" sz="2000" kern="100" dirty="0">
                <a:latin typeface="Calibri" panose="020F0502020204030204" pitchFamily="34" charset="0"/>
                <a:cs typeface="新細明體"/>
              </a:rPr>
              <a:t>實物給付為主，照顧者現金給付為</a:t>
            </a:r>
            <a:r>
              <a:rPr lang="zh-TW" altLang="en-US" sz="2000" kern="100" dirty="0" smtClean="0">
                <a:latin typeface="Calibri" panose="020F0502020204030204" pitchFamily="34" charset="0"/>
                <a:cs typeface="新細明體"/>
              </a:rPr>
              <a:t>輔</a:t>
            </a:r>
            <a:endParaRPr lang="en-US" altLang="zh-TW" sz="2000" kern="100" dirty="0" smtClean="0">
              <a:latin typeface="Calibri" panose="020F0502020204030204" pitchFamily="34" charset="0"/>
              <a:cs typeface="新細明體"/>
            </a:endParaRPr>
          </a:p>
          <a:p>
            <a:pPr marL="447675" lvl="1" indent="-266700">
              <a:lnSpc>
                <a:spcPts val="3000"/>
              </a:lnSpc>
              <a:spcBef>
                <a:spcPts val="0"/>
              </a:spcBef>
              <a:buSzPct val="100000"/>
              <a:buFont typeface="Arial" charset="0"/>
              <a:buChar char="–"/>
              <a:defRPr/>
            </a:pPr>
            <a:r>
              <a:rPr lang="zh-TW" altLang="en-US" sz="2000" kern="100" dirty="0" smtClean="0">
                <a:latin typeface="Calibri" panose="020F0502020204030204" pitchFamily="34" charset="0"/>
                <a:cs typeface="新細明體"/>
              </a:rPr>
              <a:t>於保險人</a:t>
            </a:r>
            <a:r>
              <a:rPr lang="zh-TW" altLang="en-US" sz="2000" kern="100" dirty="0">
                <a:latin typeface="Calibri" panose="020F0502020204030204" pitchFamily="34" charset="0"/>
                <a:cs typeface="新細明體"/>
              </a:rPr>
              <a:t>核定給付額度內</a:t>
            </a:r>
            <a:r>
              <a:rPr lang="zh-TW" altLang="en-US" sz="2000" kern="100" dirty="0" smtClean="0">
                <a:latin typeface="Calibri" panose="020F0502020204030204" pitchFamily="34" charset="0"/>
                <a:cs typeface="新細明體"/>
              </a:rPr>
              <a:t>，得依</a:t>
            </a:r>
            <a:r>
              <a:rPr lang="zh-TW" altLang="en-US" sz="2000" kern="100" dirty="0">
                <a:latin typeface="Calibri" panose="020F0502020204030204" pitchFamily="34" charset="0"/>
                <a:cs typeface="新細明體"/>
              </a:rPr>
              <a:t>保險對象之需要，以</a:t>
            </a:r>
            <a:r>
              <a:rPr lang="zh-TW" altLang="en-US" sz="2000" b="1" kern="100" dirty="0">
                <a:solidFill>
                  <a:srgbClr val="0000CC"/>
                </a:solidFill>
                <a:latin typeface="Calibri" panose="020F0502020204030204" pitchFamily="34" charset="0"/>
                <a:cs typeface="新細明體"/>
              </a:rPr>
              <a:t>居家式、社區式或機構住宿式</a:t>
            </a:r>
            <a:r>
              <a:rPr lang="zh-TW" altLang="en-US" sz="2000" kern="100" dirty="0">
                <a:latin typeface="Calibri" panose="020F0502020204030204" pitchFamily="34" charset="0"/>
                <a:cs typeface="新細明體"/>
              </a:rPr>
              <a:t>等方式</a:t>
            </a:r>
            <a:r>
              <a:rPr lang="zh-TW" altLang="en-US" sz="2000" kern="100" dirty="0" smtClean="0">
                <a:latin typeface="Calibri" panose="020F0502020204030204" pitchFamily="34" charset="0"/>
                <a:cs typeface="新細明體"/>
              </a:rPr>
              <a:t>提供服務，</a:t>
            </a:r>
            <a:r>
              <a:rPr lang="zh-TW" altLang="en-US" sz="2000" b="1" kern="100" dirty="0" smtClean="0">
                <a:solidFill>
                  <a:srgbClr val="0000CC"/>
                </a:solidFill>
                <a:latin typeface="Calibri" panose="020F0502020204030204" pitchFamily="34" charset="0"/>
                <a:cs typeface="新細明體"/>
              </a:rPr>
              <a:t>後者限重度失能者</a:t>
            </a:r>
            <a:endParaRPr lang="en-US" altLang="zh-TW" sz="2000" b="1" kern="100" dirty="0">
              <a:solidFill>
                <a:srgbClr val="0000CC"/>
              </a:solidFill>
              <a:latin typeface="Calibri" panose="020F0502020204030204" pitchFamily="34" charset="0"/>
              <a:cs typeface="新細明體"/>
            </a:endParaRPr>
          </a:p>
        </p:txBody>
      </p:sp>
      <p:grpSp>
        <p:nvGrpSpPr>
          <p:cNvPr id="3" name="群組 10"/>
          <p:cNvGrpSpPr/>
          <p:nvPr/>
        </p:nvGrpSpPr>
        <p:grpSpPr>
          <a:xfrm>
            <a:off x="35496" y="3628367"/>
            <a:ext cx="2364387" cy="3185009"/>
            <a:chOff x="166425" y="597260"/>
            <a:chExt cx="2307172" cy="2409103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425" y="597260"/>
              <a:ext cx="2107965" cy="2409103"/>
            </a:xfrm>
            <a:prstGeom prst="rect">
              <a:avLst/>
            </a:prstGeom>
          </p:spPr>
        </p:pic>
        <p:sp>
          <p:nvSpPr>
            <p:cNvPr id="13" name="圓角矩形 12"/>
            <p:cNvSpPr/>
            <p:nvPr/>
          </p:nvSpPr>
          <p:spPr bwMode="auto">
            <a:xfrm rot="21266505">
              <a:off x="375349" y="1308725"/>
              <a:ext cx="2098248" cy="1166341"/>
            </a:xfrm>
            <a:prstGeom prst="round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zh-TW" altLang="en-US" kern="100" dirty="0">
                  <a:latin typeface="Calibri" panose="020F0502020204030204" pitchFamily="34" charset="0"/>
                  <a:ea typeface="標楷體" pitchFamily="65" charset="-120"/>
                  <a:cs typeface="新細明體"/>
                </a:rPr>
                <a:t>由家屬提供者</a:t>
              </a:r>
              <a:r>
                <a:rPr lang="zh-TW" altLang="en-US" kern="100" dirty="0" smtClean="0">
                  <a:latin typeface="Calibri" panose="020F0502020204030204" pitchFamily="34" charset="0"/>
                  <a:ea typeface="標楷體" pitchFamily="65" charset="-120"/>
                  <a:cs typeface="新細明體"/>
                </a:rPr>
                <a:t>，可以請</a:t>
              </a:r>
              <a:r>
                <a:rPr lang="zh-TW" altLang="en-US" kern="100" dirty="0">
                  <a:latin typeface="Calibri" panose="020F0502020204030204" pitchFamily="34" charset="0"/>
                  <a:ea typeface="標楷體" pitchFamily="65" charset="-120"/>
                  <a:cs typeface="新細明體"/>
                </a:rPr>
                <a:t>領</a:t>
              </a:r>
              <a:r>
                <a:rPr lang="zh-TW" altLang="zh-TW" b="1" kern="100" dirty="0">
                  <a:solidFill>
                    <a:srgbClr val="0000FF"/>
                  </a:solidFill>
                  <a:latin typeface="Calibri" panose="020F0502020204030204" pitchFamily="34" charset="0"/>
                  <a:ea typeface="標楷體" pitchFamily="65" charset="-120"/>
                  <a:cs typeface="新細明體"/>
                </a:rPr>
                <a:t>照顧者</a:t>
              </a:r>
              <a:r>
                <a:rPr lang="zh-TW" altLang="en-US" b="1" kern="100" dirty="0">
                  <a:solidFill>
                    <a:srgbClr val="0000FF"/>
                  </a:solidFill>
                  <a:latin typeface="Calibri" panose="020F0502020204030204" pitchFamily="34" charset="0"/>
                  <a:ea typeface="標楷體" pitchFamily="65" charset="-120"/>
                  <a:cs typeface="新細明體"/>
                </a:rPr>
                <a:t>現金</a:t>
              </a:r>
              <a:r>
                <a:rPr lang="zh-TW" altLang="en-US" b="1" kern="100" dirty="0" smtClean="0">
                  <a:solidFill>
                    <a:srgbClr val="0000FF"/>
                  </a:solidFill>
                  <a:latin typeface="Calibri" panose="020F0502020204030204" pitchFamily="34" charset="0"/>
                  <a:ea typeface="標楷體" pitchFamily="65" charset="-120"/>
                  <a:cs typeface="新細明體"/>
                </a:rPr>
                <a:t>給付</a:t>
              </a:r>
              <a:r>
                <a:rPr lang="zh-TW" altLang="en-US" b="1" kern="100" dirty="0" smtClean="0">
                  <a:latin typeface="Calibri" panose="020F0502020204030204" pitchFamily="34" charset="0"/>
                  <a:ea typeface="標楷體" pitchFamily="65" charset="-120"/>
                  <a:cs typeface="新細明體"/>
                </a:rPr>
                <a:t>，</a:t>
              </a:r>
              <a:r>
                <a:rPr lang="zh-TW" altLang="en-US" kern="100" dirty="0">
                  <a:latin typeface="Calibri" panose="020F0502020204030204" pitchFamily="34" charset="0"/>
                  <a:ea typeface="標楷體" pitchFamily="65" charset="-120"/>
                  <a:cs typeface="新細明體"/>
                </a:rPr>
                <a:t>其領取</a:t>
              </a:r>
              <a:r>
                <a:rPr lang="zh-TW" altLang="en-US" kern="100" dirty="0" smtClean="0">
                  <a:latin typeface="Calibri" panose="020F0502020204030204" pitchFamily="34" charset="0"/>
                  <a:ea typeface="標楷體" pitchFamily="65" charset="-120"/>
                  <a:cs typeface="新細明體"/>
                </a:rPr>
                <a:t>額度比實物給付少</a:t>
              </a:r>
              <a:r>
                <a:rPr lang="zh-TW" altLang="en-US" b="1" kern="100" dirty="0" smtClean="0">
                  <a:latin typeface="Calibri" panose="020F0502020204030204" pitchFamily="34" charset="0"/>
                  <a:ea typeface="標楷體" pitchFamily="65" charset="-120"/>
                  <a:cs typeface="新細明體"/>
                </a:rPr>
                <a:t>。</a:t>
              </a:r>
              <a:endParaRPr kumimoji="1" lang="zh-TW" altLang="en-US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新細明體" pitchFamily="18" charset="-120"/>
              </a:endParaRPr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1907704" y="6481763"/>
            <a:ext cx="6468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>
                <a:solidFill>
                  <a:srgbClr val="000000"/>
                </a:solidFill>
                <a:latin typeface="Calibri" panose="020F0502020204030204" pitchFamily="34" charset="0"/>
                <a:ea typeface="標楷體" pitchFamily="65" charset="-120"/>
              </a:rPr>
              <a:t>註：</a:t>
            </a:r>
            <a:r>
              <a:rPr lang="zh-TW" altLang="zh-TW" sz="1400" dirty="0" smtClean="0">
                <a:solidFill>
                  <a:srgbClr val="000000"/>
                </a:solidFill>
                <a:latin typeface="Calibri" panose="020F0502020204030204" pitchFamily="34" charset="0"/>
                <a:ea typeface="標楷體" pitchFamily="65" charset="-120"/>
              </a:rPr>
              <a:t>對於未來具有</a:t>
            </a:r>
            <a:r>
              <a:rPr lang="zh-TW" altLang="en-US" sz="1400" dirty="0" smtClean="0">
                <a:solidFill>
                  <a:srgbClr val="000000"/>
                </a:solidFill>
                <a:latin typeface="Calibri" panose="020F0502020204030204" pitchFamily="34" charset="0"/>
                <a:ea typeface="標楷體" pitchFamily="65" charset="-120"/>
              </a:rPr>
              <a:t>服務成本</a:t>
            </a:r>
            <a:r>
              <a:rPr lang="zh-TW" altLang="zh-TW" sz="1400" dirty="0" smtClean="0">
                <a:solidFill>
                  <a:srgbClr val="000000"/>
                </a:solidFill>
                <a:latin typeface="Calibri" panose="020F0502020204030204" pitchFamily="34" charset="0"/>
                <a:ea typeface="標楷體" pitchFamily="65" charset="-120"/>
              </a:rPr>
              <a:t>效益或具有普遍性之新型服務，</a:t>
            </a:r>
            <a:r>
              <a:rPr lang="zh-TW" altLang="en-US" sz="1400" dirty="0" smtClean="0">
                <a:solidFill>
                  <a:srgbClr val="000000"/>
                </a:solidFill>
                <a:latin typeface="Calibri" panose="020F0502020204030204" pitchFamily="34" charset="0"/>
                <a:ea typeface="標楷體" pitchFamily="65" charset="-120"/>
              </a:rPr>
              <a:t>可公告納入保險給付</a:t>
            </a:r>
            <a:endParaRPr lang="zh-TW" altLang="en-US" sz="1400" dirty="0">
              <a:solidFill>
                <a:srgbClr val="000000"/>
              </a:solidFill>
              <a:latin typeface="Calibri" panose="020F0502020204030204" pitchFamily="34" charset="0"/>
              <a:ea typeface="標楷體" pitchFamily="65" charset="-12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65444660"/>
              </p:ext>
            </p:extLst>
          </p:nvPr>
        </p:nvGraphicFramePr>
        <p:xfrm>
          <a:off x="2477121" y="3379202"/>
          <a:ext cx="6387950" cy="2997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06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73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3473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個人照顧服務給付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照顧者支持給付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73893">
                <a:tc rowSpan="2">
                  <a:txBody>
                    <a:bodyPr/>
                    <a:lstStyle/>
                    <a:p>
                      <a:pPr marL="355600" indent="-355600" algn="l">
                        <a:defRPr/>
                      </a:pPr>
                      <a:r>
                        <a:rPr lang="en-US" altLang="zh-TW" sz="18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1.</a:t>
                      </a:r>
                      <a:r>
                        <a:rPr lang="zh-TW" altLang="zh-TW" sz="18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身體照顧服務</a:t>
                      </a:r>
                    </a:p>
                    <a:p>
                      <a:pPr marL="265113" marR="0" indent="-265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2.</a:t>
                      </a:r>
                      <a:r>
                        <a:rPr lang="zh-TW" altLang="en-US" sz="18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日常</a:t>
                      </a:r>
                      <a:r>
                        <a:rPr lang="zh-TW" altLang="en-US" sz="1800" u="none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標楷體" pitchFamily="65" charset="-120"/>
                          <a:cs typeface="+mn-cs"/>
                        </a:rPr>
                        <a:t>生活照顧及家事服務</a:t>
                      </a:r>
                      <a:endParaRPr lang="zh-TW" altLang="zh-TW" sz="1800" u="none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標楷體" pitchFamily="65" charset="-120"/>
                      </a:endParaRPr>
                    </a:p>
                    <a:p>
                      <a:pPr marL="355600" indent="-355600" algn="l">
                        <a:defRPr/>
                      </a:pPr>
                      <a:r>
                        <a:rPr lang="en-US" altLang="zh-TW" sz="18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3.</a:t>
                      </a:r>
                      <a:r>
                        <a:rPr lang="zh-TW" altLang="zh-TW" sz="18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安全看視服務</a:t>
                      </a:r>
                    </a:p>
                    <a:p>
                      <a:pPr marL="355600" indent="-355600" algn="l">
                        <a:defRPr/>
                      </a:pPr>
                      <a:r>
                        <a:rPr lang="en-US" altLang="zh-TW" sz="18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4.</a:t>
                      </a:r>
                      <a:r>
                        <a:rPr lang="zh-TW" altLang="zh-TW" sz="18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護理</a:t>
                      </a:r>
                      <a:r>
                        <a:rPr lang="zh-TW" altLang="en-US" sz="18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服務</a:t>
                      </a:r>
                      <a:endParaRPr lang="zh-TW" altLang="zh-TW" sz="1800" u="none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標楷體" pitchFamily="65" charset="-120"/>
                      </a:endParaRPr>
                    </a:p>
                    <a:p>
                      <a:pPr marL="265113" indent="-265113" algn="l">
                        <a:defRPr/>
                      </a:pPr>
                      <a:r>
                        <a:rPr lang="en-US" altLang="zh-TW" sz="18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5.</a:t>
                      </a:r>
                      <a:r>
                        <a:rPr lang="zh-TW" altLang="en-US" sz="18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自我照顧能力或</a:t>
                      </a:r>
                      <a:r>
                        <a:rPr lang="zh-TW" altLang="zh-TW" sz="18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復健訓練服務</a:t>
                      </a:r>
                    </a:p>
                    <a:p>
                      <a:pPr marL="355600" indent="-355600" algn="l">
                        <a:defRPr/>
                      </a:pPr>
                      <a:r>
                        <a:rPr lang="en-US" altLang="zh-TW" sz="18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6.</a:t>
                      </a:r>
                      <a:r>
                        <a:rPr lang="zh-TW" altLang="zh-TW" sz="18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輔具服務</a:t>
                      </a:r>
                      <a:endParaRPr lang="en-US" altLang="zh-TW" sz="1800" u="none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標楷體" pitchFamily="65" charset="-120"/>
                      </a:endParaRPr>
                    </a:p>
                    <a:p>
                      <a:pPr marL="265113" indent="-265113" algn="l">
                        <a:defRPr/>
                      </a:pPr>
                      <a:r>
                        <a:rPr lang="en-US" altLang="zh-TW" sz="18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7.</a:t>
                      </a:r>
                      <a:r>
                        <a:rPr lang="zh-TW" altLang="zh-TW" sz="18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居家無障礙空間規劃或修繕服務</a:t>
                      </a:r>
                      <a:endParaRPr lang="en-US" altLang="zh-TW" sz="1800" u="none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標楷體" pitchFamily="65" charset="-120"/>
                      </a:endParaRPr>
                    </a:p>
                    <a:p>
                      <a:pPr marL="355600" marR="0" indent="-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u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8.</a:t>
                      </a:r>
                      <a:r>
                        <a:rPr lang="zh-TW" altLang="zh-TW" sz="1800" u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交通接送服務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5600" indent="-355600" algn="l">
                        <a:defRPr/>
                      </a:pPr>
                      <a:r>
                        <a:rPr lang="en-US" altLang="zh-TW" sz="18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9.</a:t>
                      </a:r>
                      <a:r>
                        <a:rPr lang="zh-TW" altLang="zh-TW" sz="18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喘息服務</a:t>
                      </a:r>
                    </a:p>
                    <a:p>
                      <a:pPr marL="355600" indent="-355600" algn="l">
                        <a:defRPr/>
                      </a:pPr>
                      <a:r>
                        <a:rPr lang="en-US" altLang="zh-TW" sz="18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10.</a:t>
                      </a:r>
                      <a:r>
                        <a:rPr lang="zh-TW" altLang="zh-TW" sz="18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照</a:t>
                      </a:r>
                      <a:r>
                        <a:rPr lang="zh-TW" altLang="en-US" sz="18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顧</a:t>
                      </a:r>
                      <a:r>
                        <a:rPr lang="zh-TW" altLang="zh-TW" sz="18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訓練服務</a:t>
                      </a:r>
                    </a:p>
                    <a:p>
                      <a:pPr marL="355600" indent="-355600" algn="l">
                        <a:defRPr/>
                      </a:pPr>
                      <a:r>
                        <a:rPr lang="en-US" altLang="zh-TW" sz="18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11.</a:t>
                      </a:r>
                      <a:r>
                        <a:rPr lang="zh-TW" altLang="zh-TW" sz="18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照</a:t>
                      </a:r>
                      <a:r>
                        <a:rPr lang="zh-TW" altLang="en-US" sz="18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顧</a:t>
                      </a:r>
                      <a:r>
                        <a:rPr lang="zh-TW" altLang="zh-TW" sz="18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諮詢服務</a:t>
                      </a:r>
                    </a:p>
                    <a:p>
                      <a:pPr marL="355600" indent="-355600" algn="l">
                        <a:defRPr/>
                      </a:pPr>
                      <a:r>
                        <a:rPr lang="en-US" altLang="zh-TW" sz="18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12.</a:t>
                      </a:r>
                      <a:r>
                        <a:rPr lang="zh-TW" altLang="zh-TW" sz="18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關懷訪視服務</a:t>
                      </a:r>
                    </a:p>
                    <a:p>
                      <a:pPr marL="355600" indent="-355600" algn="l">
                        <a:defRPr/>
                      </a:pPr>
                      <a:r>
                        <a:rPr lang="en-US" altLang="zh-TW" sz="18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13.</a:t>
                      </a:r>
                      <a:r>
                        <a:rPr lang="zh-TW" altLang="zh-TW" sz="1800" u="none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照顧者</a:t>
                      </a:r>
                      <a:r>
                        <a:rPr lang="zh-TW" altLang="en-US" sz="1800" u="none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現金給付</a:t>
                      </a:r>
                      <a:endParaRPr lang="zh-TW" altLang="zh-TW" sz="1800" u="none" dirty="0" smtClean="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3049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5600" indent="-355600" algn="l">
                        <a:defRPr/>
                      </a:pPr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14.</a:t>
                      </a:r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其他</a:t>
                      </a:r>
                      <a:r>
                        <a:rPr lang="zh-TW" altLang="zh-TW" sz="18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經主管機關公</a:t>
                      </a:r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告</a:t>
                      </a:r>
                      <a:r>
                        <a:rPr lang="zh-TW" altLang="zh-TW" sz="18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之</a:t>
                      </a:r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服務</a:t>
                      </a:r>
                      <a:r>
                        <a:rPr lang="zh-TW" altLang="en-US" sz="1800" baseline="52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註</a:t>
                      </a:r>
                      <a:endParaRPr lang="zh-TW" altLang="en-US" sz="1800" baseline="5200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標楷體" pitchFamily="65" charset="-120"/>
                        <a:cs typeface="華康粗圓體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矩形 15"/>
          <p:cNvSpPr/>
          <p:nvPr/>
        </p:nvSpPr>
        <p:spPr bwMode="auto">
          <a:xfrm>
            <a:off x="2394856" y="3789040"/>
            <a:ext cx="3397460" cy="86409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新細明體" pitchFamily="18" charset="-120"/>
            </a:endParaRPr>
          </a:p>
        </p:txBody>
      </p:sp>
      <p:sp>
        <p:nvSpPr>
          <p:cNvPr id="17" name="弧形箭號 (下彎) 16"/>
          <p:cNvSpPr/>
          <p:nvPr/>
        </p:nvSpPr>
        <p:spPr bwMode="auto">
          <a:xfrm rot="21172333" flipH="1">
            <a:off x="954259" y="3454644"/>
            <a:ext cx="1373167" cy="624650"/>
          </a:xfrm>
          <a:prstGeom prst="curvedDownArrow">
            <a:avLst>
              <a:gd name="adj1" fmla="val 25000"/>
              <a:gd name="adj2" fmla="val 54839"/>
              <a:gd name="adj3" fmla="val 25000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9109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長照保險委託計畫報告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EF864-F2CA-4DE2-8D29-64BB9DB02F7F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62076"/>
            <a:ext cx="8424936" cy="549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1331640" y="6381328"/>
            <a:ext cx="62464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/>
              <a:t>https://dep.mohw.gov.tw/DOSI/cp-271-2293-102.html</a:t>
            </a:r>
            <a:endParaRPr lang="zh-TW" altLang="en-US"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0872" y="188640"/>
            <a:ext cx="8229600" cy="1080120"/>
          </a:xfrm>
        </p:spPr>
        <p:txBody>
          <a:bodyPr/>
          <a:lstStyle/>
          <a:p>
            <a:r>
              <a:rPr lang="zh-TW" altLang="en-US" sz="3600" dirty="0" smtClean="0">
                <a:solidFill>
                  <a:srgbClr val="0033CC"/>
                </a:solidFill>
              </a:rPr>
              <a:t>長</a:t>
            </a:r>
            <a:r>
              <a:rPr lang="zh-TW" altLang="zh-TW" sz="3600" dirty="0" smtClean="0">
                <a:solidFill>
                  <a:srgbClr val="0033CC"/>
                </a:solidFill>
              </a:rPr>
              <a:t>期照護</a:t>
            </a:r>
            <a:r>
              <a:rPr lang="zh-TW" altLang="en-US" sz="3600" dirty="0" smtClean="0">
                <a:solidFill>
                  <a:srgbClr val="0033CC"/>
                </a:solidFill>
              </a:rPr>
              <a:t>案例分類系統</a:t>
            </a:r>
            <a:r>
              <a:rPr lang="en-US" altLang="zh-TW" sz="3600" dirty="0" smtClean="0">
                <a:solidFill>
                  <a:srgbClr val="0033CC"/>
                </a:solidFill>
              </a:rPr>
              <a:t>(LTC-CMS)</a:t>
            </a:r>
            <a:r>
              <a:rPr lang="zh-TW" altLang="en-US" sz="3600" dirty="0" smtClean="0">
                <a:solidFill>
                  <a:srgbClr val="0033CC"/>
                </a:solidFill>
              </a:rPr>
              <a:t>發展</a:t>
            </a:r>
            <a:endParaRPr lang="zh-TW" altLang="en-US" sz="3600" dirty="0">
              <a:solidFill>
                <a:srgbClr val="0033CC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876256" y="6381750"/>
            <a:ext cx="2133600" cy="476250"/>
          </a:xfrm>
        </p:spPr>
        <p:txBody>
          <a:bodyPr/>
          <a:lstStyle/>
          <a:p>
            <a:pPr>
              <a:defRPr/>
            </a:pPr>
            <a:fld id="{C115E8BE-83D2-4346-98C9-1F2EA78A9B55}" type="slidenum">
              <a:rPr lang="zh-TW" altLang="en-US" smtClean="0"/>
              <a:pPr>
                <a:defRPr/>
              </a:pPr>
              <a:t>25</a:t>
            </a:fld>
            <a:endParaRPr lang="zh-TW" altLang="en-US" dirty="0"/>
          </a:p>
        </p:txBody>
      </p:sp>
      <p:grpSp>
        <p:nvGrpSpPr>
          <p:cNvPr id="4" name="群組 24"/>
          <p:cNvGrpSpPr>
            <a:grpSpLocks/>
          </p:cNvGrpSpPr>
          <p:nvPr/>
        </p:nvGrpSpPr>
        <p:grpSpPr bwMode="auto">
          <a:xfrm>
            <a:off x="323453" y="2276871"/>
            <a:ext cx="7992962" cy="3240360"/>
            <a:chOff x="251518" y="2074049"/>
            <a:chExt cx="7992077" cy="3284242"/>
          </a:xfrm>
        </p:grpSpPr>
        <p:sp>
          <p:nvSpPr>
            <p:cNvPr id="7" name="文字方塊 8"/>
            <p:cNvSpPr txBox="1">
              <a:spLocks noChangeArrowheads="1"/>
            </p:cNvSpPr>
            <p:nvPr/>
          </p:nvSpPr>
          <p:spPr bwMode="auto">
            <a:xfrm>
              <a:off x="4355594" y="2074049"/>
              <a:ext cx="1367703" cy="603993"/>
            </a:xfrm>
            <a:prstGeom prst="rect">
              <a:avLst/>
            </a:prstGeom>
            <a:solidFill>
              <a:srgbClr val="B2DE8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 algn="ctr"/>
              <a:r>
                <a:rPr kumimoji="0" lang="en-US" altLang="zh-TW" sz="2000" b="1" dirty="0" smtClean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CMS 1</a:t>
              </a:r>
            </a:p>
            <a:p>
              <a:pPr algn="ctr"/>
              <a:r>
                <a:rPr kumimoji="0" lang="en-US" altLang="zh-TW" sz="1400" b="1" dirty="0" smtClean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(</a:t>
              </a:r>
              <a:r>
                <a:rPr kumimoji="0" lang="zh-TW" altLang="en-US" sz="1400" b="1" dirty="0" smtClean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給付額度</a:t>
              </a:r>
              <a:r>
                <a:rPr kumimoji="0" lang="en-US" altLang="zh-TW" sz="1400" b="1" dirty="0" smtClean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X</a:t>
              </a:r>
              <a:r>
                <a:rPr kumimoji="0" lang="en-US" altLang="zh-TW" sz="1400" b="1" baseline="-25000" dirty="0" smtClean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1</a:t>
              </a:r>
              <a:r>
                <a:rPr kumimoji="0" lang="en-US" altLang="zh-TW" sz="1400" b="1" dirty="0" smtClean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)</a:t>
              </a:r>
              <a:endParaRPr kumimoji="0" lang="zh-TW" altLang="en-US" sz="1400" b="1" dirty="0"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251518" y="2147032"/>
              <a:ext cx="2016075" cy="2027639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txBody>
            <a:bodyPr wrap="square" lIns="36000" rIns="360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b="1" dirty="0">
                  <a:latin typeface="標楷體" pitchFamily="65" charset="-120"/>
                  <a:ea typeface="標楷體" pitchFamily="65" charset="-120"/>
                </a:rPr>
                <a:t>長照需要評估</a:t>
              </a:r>
              <a:endParaRPr kumimoji="0" lang="en-US" altLang="zh-TW" sz="2400" b="1" dirty="0">
                <a:latin typeface="標楷體" pitchFamily="65" charset="-120"/>
                <a:ea typeface="標楷體" pitchFamily="65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b="1" dirty="0"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kumimoji="0" lang="zh-TW" altLang="en-US" sz="2000" b="1" dirty="0">
                  <a:latin typeface="標楷體" pitchFamily="65" charset="-120"/>
                  <a:ea typeface="標楷體" pitchFamily="65" charset="-120"/>
                </a:rPr>
                <a:t>多元評估量表</a:t>
              </a:r>
              <a:r>
                <a:rPr kumimoji="0" lang="en-US" altLang="zh-TW" sz="2000" b="1" dirty="0">
                  <a:latin typeface="標楷體" pitchFamily="65" charset="-120"/>
                  <a:ea typeface="標楷體" pitchFamily="65" charset="-120"/>
                </a:rPr>
                <a:t>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sz="1600" b="1" dirty="0">
                <a:latin typeface="標楷體" pitchFamily="65" charset="-120"/>
                <a:ea typeface="標楷體" pitchFamily="65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000" b="1" dirty="0">
                  <a:latin typeface="標楷體" pitchFamily="65" charset="-120"/>
                  <a:ea typeface="標楷體" pitchFamily="65" charset="-120"/>
                </a:rPr>
                <a:t>實際資源使用</a:t>
              </a:r>
              <a:endParaRPr kumimoji="0" lang="en-US" altLang="zh-TW" sz="2000" b="1" dirty="0">
                <a:latin typeface="標楷體" pitchFamily="65" charset="-120"/>
                <a:ea typeface="標楷體" pitchFamily="65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b="1" dirty="0"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kumimoji="0" lang="zh-TW" altLang="en-US" sz="2000" b="1" dirty="0">
                  <a:latin typeface="標楷體" pitchFamily="65" charset="-120"/>
                  <a:ea typeface="標楷體" pitchFamily="65" charset="-120"/>
                </a:rPr>
                <a:t>照護時數、照護人員</a:t>
              </a:r>
              <a:r>
                <a:rPr kumimoji="0" lang="en-US" altLang="zh-TW" sz="2000" b="1" dirty="0" smtClean="0">
                  <a:latin typeface="標楷體" pitchFamily="65" charset="-120"/>
                  <a:ea typeface="標楷體" pitchFamily="65" charset="-120"/>
                </a:rPr>
                <a:t>)</a:t>
              </a:r>
              <a:endParaRPr kumimoji="0" lang="en-US" altLang="zh-TW" sz="20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" name="文字方塊 16"/>
            <p:cNvSpPr txBox="1">
              <a:spLocks noChangeArrowheads="1"/>
            </p:cNvSpPr>
            <p:nvPr/>
          </p:nvSpPr>
          <p:spPr bwMode="auto">
            <a:xfrm>
              <a:off x="6226106" y="2584277"/>
              <a:ext cx="2017489" cy="233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500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</p:txBody>
        </p:sp>
        <p:cxnSp>
          <p:nvCxnSpPr>
            <p:cNvPr id="10" name="直線接點 18"/>
            <p:cNvCxnSpPr>
              <a:cxnSpLocks noChangeShapeType="1"/>
            </p:cNvCxnSpPr>
            <p:nvPr/>
          </p:nvCxnSpPr>
          <p:spPr bwMode="auto">
            <a:xfrm rot="5400000">
              <a:off x="6935330" y="3142877"/>
              <a:ext cx="216024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Dot"/>
              <a:round/>
              <a:headEnd/>
              <a:tailEnd/>
            </a:ln>
          </p:spPr>
        </p:cxnSp>
        <p:sp>
          <p:nvSpPr>
            <p:cNvPr id="11" name="文字方塊 20"/>
            <p:cNvSpPr txBox="1">
              <a:spLocks noChangeArrowheads="1"/>
            </p:cNvSpPr>
            <p:nvPr/>
          </p:nvSpPr>
          <p:spPr bwMode="auto">
            <a:xfrm>
              <a:off x="6588463" y="4579662"/>
              <a:ext cx="1511133" cy="249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</p:txBody>
        </p:sp>
        <p:cxnSp>
          <p:nvCxnSpPr>
            <p:cNvPr id="12" name="直線接點 21"/>
            <p:cNvCxnSpPr>
              <a:cxnSpLocks noChangeShapeType="1"/>
            </p:cNvCxnSpPr>
            <p:nvPr/>
          </p:nvCxnSpPr>
          <p:spPr bwMode="auto">
            <a:xfrm rot="5400000">
              <a:off x="7199583" y="5250279"/>
              <a:ext cx="216024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13" name="直線接點 22"/>
            <p:cNvCxnSpPr>
              <a:cxnSpLocks noChangeShapeType="1"/>
            </p:cNvCxnSpPr>
            <p:nvPr/>
          </p:nvCxnSpPr>
          <p:spPr bwMode="auto">
            <a:xfrm>
              <a:off x="251518" y="3076602"/>
              <a:ext cx="2016075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5" name="文字方塊 32"/>
            <p:cNvSpPr txBox="1">
              <a:spLocks noChangeArrowheads="1"/>
            </p:cNvSpPr>
            <p:nvPr/>
          </p:nvSpPr>
          <p:spPr bwMode="auto">
            <a:xfrm>
              <a:off x="4868258" y="4190561"/>
              <a:ext cx="351339" cy="1021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square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kumimoji="0" lang="en-US" altLang="zh-TW" sz="1000" b="1" dirty="0">
                  <a:latin typeface="標楷體" pitchFamily="65" charset="-120"/>
                  <a:ea typeface="標楷體" pitchFamily="65" charset="-120"/>
                </a:rPr>
                <a:t>• </a:t>
              </a:r>
              <a:r>
                <a:rPr kumimoji="0" lang="en-US" altLang="zh-TW" sz="1000" b="1" dirty="0" smtClean="0">
                  <a:latin typeface="標楷體" pitchFamily="65" charset="-120"/>
                  <a:ea typeface="標楷體" pitchFamily="65" charset="-120"/>
                </a:rPr>
                <a:t>• •     </a:t>
              </a:r>
              <a:endParaRPr kumimoji="0" lang="zh-TW" altLang="en-US" sz="1000" b="1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9" name="向下箭號 18"/>
          <p:cNvSpPr/>
          <p:nvPr/>
        </p:nvSpPr>
        <p:spPr bwMode="auto">
          <a:xfrm rot="10800000">
            <a:off x="4644008" y="5733256"/>
            <a:ext cx="720080" cy="360040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0" name="橢圓 33"/>
          <p:cNvSpPr>
            <a:spLocks noChangeArrowheads="1"/>
          </p:cNvSpPr>
          <p:nvPr/>
        </p:nvSpPr>
        <p:spPr bwMode="auto">
          <a:xfrm>
            <a:off x="2771800" y="2996952"/>
            <a:ext cx="1440160" cy="1080120"/>
          </a:xfrm>
          <a:prstGeom prst="ellipse">
            <a:avLst/>
          </a:prstGeom>
          <a:solidFill>
            <a:srgbClr val="B2DE8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kumimoji="0" lang="en-US" altLang="zh-TW" sz="1700" b="1" dirty="0" smtClean="0"/>
          </a:p>
          <a:p>
            <a:r>
              <a:rPr kumimoji="0" lang="en-US" altLang="zh-TW" sz="1700" b="1" dirty="0" smtClean="0"/>
              <a:t>LTC-CMS</a:t>
            </a:r>
            <a:endParaRPr kumimoji="0" lang="zh-TW" altLang="en-US" sz="1700" b="1" dirty="0"/>
          </a:p>
        </p:txBody>
      </p:sp>
      <p:sp>
        <p:nvSpPr>
          <p:cNvPr id="21" name="文字方塊 8"/>
          <p:cNvSpPr txBox="1">
            <a:spLocks noChangeArrowheads="1"/>
          </p:cNvSpPr>
          <p:nvPr/>
        </p:nvSpPr>
        <p:spPr bwMode="auto">
          <a:xfrm>
            <a:off x="4428281" y="3007870"/>
            <a:ext cx="1367855" cy="595923"/>
          </a:xfrm>
          <a:prstGeom prst="rect">
            <a:avLst/>
          </a:prstGeom>
          <a:solidFill>
            <a:srgbClr val="B2DE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kumimoji="0" lang="en-US" altLang="zh-TW" sz="20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CMS 2</a:t>
            </a:r>
          </a:p>
          <a:p>
            <a:pPr algn="ctr"/>
            <a:r>
              <a:rPr kumimoji="0" lang="en-US" altLang="zh-TW" sz="14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14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給付額度</a:t>
            </a:r>
            <a:r>
              <a:rPr kumimoji="0" lang="en-US" altLang="zh-TW" sz="14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X</a:t>
            </a:r>
            <a:r>
              <a:rPr kumimoji="0" lang="en-US" altLang="zh-TW" sz="1400" b="1" baseline="-25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</a:t>
            </a:r>
            <a:r>
              <a:rPr kumimoji="0" lang="en-US" altLang="zh-TW" sz="14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endParaRPr kumimoji="0" lang="zh-TW" altLang="en-US" sz="14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2" name="文字方塊 8"/>
          <p:cNvSpPr txBox="1">
            <a:spLocks noChangeArrowheads="1"/>
          </p:cNvSpPr>
          <p:nvPr/>
        </p:nvSpPr>
        <p:spPr bwMode="auto">
          <a:xfrm>
            <a:off x="4428281" y="3727950"/>
            <a:ext cx="1367855" cy="595923"/>
          </a:xfrm>
          <a:prstGeom prst="rect">
            <a:avLst/>
          </a:prstGeom>
          <a:solidFill>
            <a:srgbClr val="B2DE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kumimoji="0" lang="en-US" altLang="zh-TW" sz="20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CMS 3</a:t>
            </a:r>
          </a:p>
          <a:p>
            <a:pPr algn="ctr"/>
            <a:r>
              <a:rPr kumimoji="0" lang="en-US" altLang="zh-TW" sz="14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14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給付額度</a:t>
            </a:r>
            <a:r>
              <a:rPr kumimoji="0" lang="en-US" altLang="zh-TW" sz="14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X</a:t>
            </a:r>
            <a:r>
              <a:rPr kumimoji="0" lang="en-US" altLang="zh-TW" sz="1400" b="1" baseline="-25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</a:t>
            </a:r>
            <a:r>
              <a:rPr kumimoji="0" lang="en-US" altLang="zh-TW" sz="14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endParaRPr kumimoji="0" lang="zh-TW" altLang="en-US" sz="14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3" name="文字方塊 8"/>
          <p:cNvSpPr txBox="1">
            <a:spLocks noChangeArrowheads="1"/>
          </p:cNvSpPr>
          <p:nvPr/>
        </p:nvSpPr>
        <p:spPr bwMode="auto">
          <a:xfrm>
            <a:off x="4440914" y="5000344"/>
            <a:ext cx="1367855" cy="595923"/>
          </a:xfrm>
          <a:prstGeom prst="rect">
            <a:avLst/>
          </a:prstGeom>
          <a:solidFill>
            <a:srgbClr val="B2DE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kumimoji="0" lang="en-US" altLang="zh-TW" sz="20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CMS n</a:t>
            </a:r>
          </a:p>
          <a:p>
            <a:pPr algn="ctr"/>
            <a:r>
              <a:rPr kumimoji="0" lang="en-US" altLang="zh-TW" sz="14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14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給付額度</a:t>
            </a:r>
            <a:r>
              <a:rPr kumimoji="0" lang="en-US" altLang="zh-TW" sz="14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X</a:t>
            </a:r>
            <a:r>
              <a:rPr kumimoji="0" lang="en-US" altLang="zh-TW" sz="1400" b="1" baseline="-25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</a:t>
            </a:r>
            <a:r>
              <a:rPr kumimoji="0" lang="en-US" altLang="zh-TW" sz="14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endParaRPr kumimoji="0" lang="zh-TW" altLang="en-US" sz="14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24" name="資料庫圖表 23"/>
          <p:cNvGraphicFramePr/>
          <p:nvPr>
            <p:extLst>
              <p:ext uri="{D42A27DB-BD31-4B8C-83A1-F6EECF244321}">
                <p14:modId xmlns:p14="http://schemas.microsoft.com/office/powerpoint/2010/main" xmlns="" val="685742243"/>
              </p:ext>
            </p:extLst>
          </p:nvPr>
        </p:nvGraphicFramePr>
        <p:xfrm>
          <a:off x="288661" y="1556792"/>
          <a:ext cx="7163659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6" name="直線單箭頭接點 25"/>
          <p:cNvCxnSpPr>
            <a:stCxn id="20" idx="6"/>
            <a:endCxn id="7" idx="1"/>
          </p:cNvCxnSpPr>
          <p:nvPr/>
        </p:nvCxnSpPr>
        <p:spPr bwMode="auto">
          <a:xfrm flipV="1">
            <a:off x="4211960" y="2574833"/>
            <a:ext cx="216023" cy="9621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直線單箭頭接點 29"/>
          <p:cNvCxnSpPr>
            <a:stCxn id="20" idx="6"/>
            <a:endCxn id="21" idx="1"/>
          </p:cNvCxnSpPr>
          <p:nvPr/>
        </p:nvCxnSpPr>
        <p:spPr bwMode="auto">
          <a:xfrm flipV="1">
            <a:off x="4211960" y="3305832"/>
            <a:ext cx="216321" cy="2311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直線單箭頭接點 32"/>
          <p:cNvCxnSpPr>
            <a:stCxn id="20" idx="6"/>
            <a:endCxn id="22" idx="1"/>
          </p:cNvCxnSpPr>
          <p:nvPr/>
        </p:nvCxnSpPr>
        <p:spPr bwMode="auto">
          <a:xfrm>
            <a:off x="4211960" y="3537012"/>
            <a:ext cx="216321" cy="488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直線單箭頭接點 36"/>
          <p:cNvCxnSpPr>
            <a:stCxn id="20" idx="6"/>
            <a:endCxn id="23" idx="1"/>
          </p:cNvCxnSpPr>
          <p:nvPr/>
        </p:nvCxnSpPr>
        <p:spPr bwMode="auto">
          <a:xfrm>
            <a:off x="4211960" y="3537012"/>
            <a:ext cx="228954" cy="17612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矩形 39"/>
          <p:cNvSpPr/>
          <p:nvPr/>
        </p:nvSpPr>
        <p:spPr>
          <a:xfrm>
            <a:off x="3347864" y="6021288"/>
            <a:ext cx="3024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將需要類似且資源使用相近之個案為同一等級</a:t>
            </a:r>
            <a:endParaRPr kumimoji="0"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1" name="向右箭號 40"/>
          <p:cNvSpPr/>
          <p:nvPr/>
        </p:nvSpPr>
        <p:spPr bwMode="auto">
          <a:xfrm>
            <a:off x="2411760" y="3284984"/>
            <a:ext cx="288032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graphicFrame>
        <p:nvGraphicFramePr>
          <p:cNvPr id="43" name="內容版面配置區 4"/>
          <p:cNvGraphicFramePr>
            <a:graphicFrameLocks/>
          </p:cNvGraphicFramePr>
          <p:nvPr/>
        </p:nvGraphicFramePr>
        <p:xfrm>
          <a:off x="323528" y="4509120"/>
          <a:ext cx="2304256" cy="20115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79074"/>
                <a:gridCol w="1025182"/>
              </a:tblGrid>
              <a:tr h="33522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機構類型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19" marR="91419" marT="45713" marB="45713">
                    <a:solidFill>
                      <a:srgbClr val="FFD9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收案人數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19" marR="91419" marT="45713" marB="45713">
                    <a:solidFill>
                      <a:srgbClr val="FFD961"/>
                    </a:solidFill>
                  </a:tcPr>
                </a:tc>
              </a:tr>
              <a:tr h="335227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全日住宿型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19" marR="91419" marT="45713" marB="4571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2,626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19" marR="91419" marT="45713" marB="45713">
                    <a:solidFill>
                      <a:srgbClr val="FFFFCC"/>
                    </a:solidFill>
                  </a:tcPr>
                </a:tc>
              </a:tr>
              <a:tr h="335227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居家服務型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19" marR="9141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1,073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19" marR="91419" marT="45713" marB="45713"/>
                </a:tc>
              </a:tr>
              <a:tr h="335227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居家護理型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19" marR="91419" marT="45713" marB="4571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  585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19" marR="91419" marT="45713" marB="45713">
                    <a:solidFill>
                      <a:srgbClr val="FFFFCC"/>
                    </a:solidFill>
                  </a:tcPr>
                </a:tc>
              </a:tr>
              <a:tr h="335227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社區型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19" marR="9141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1,252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19" marR="91419" marT="45713" marB="45713"/>
                </a:tc>
              </a:tr>
              <a:tr h="335227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合計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19" marR="91419" marT="45713" marB="4571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5,536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19" marR="91419" marT="45713" marB="45713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6253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畫布 153"/>
          <p:cNvGrpSpPr/>
          <p:nvPr/>
        </p:nvGrpSpPr>
        <p:grpSpPr>
          <a:xfrm>
            <a:off x="766762" y="836712"/>
            <a:ext cx="7261622" cy="6517224"/>
            <a:chOff x="97155" y="-54500"/>
            <a:chExt cx="6637020" cy="8836550"/>
          </a:xfrm>
        </p:grpSpPr>
        <p:sp>
          <p:nvSpPr>
            <p:cNvPr id="158" name="矩形 157"/>
            <p:cNvSpPr/>
            <p:nvPr/>
          </p:nvSpPr>
          <p:spPr>
            <a:xfrm>
              <a:off x="876300" y="914400"/>
              <a:ext cx="5857875" cy="78676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59" name="AutoShape 479"/>
            <p:cNvSpPr>
              <a:spLocks noChangeArrowheads="1"/>
            </p:cNvSpPr>
            <p:nvPr/>
          </p:nvSpPr>
          <p:spPr bwMode="auto">
            <a:xfrm>
              <a:off x="1294765" y="247014"/>
              <a:ext cx="1143100" cy="33707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>
                <a:lnSpc>
                  <a:spcPts val="1600"/>
                </a:lnSpc>
                <a:spcAft>
                  <a:spcPts val="0"/>
                </a:spcAft>
              </a:pPr>
              <a:r>
                <a:rPr lang="zh-TW" sz="1400" kern="100" dirty="0">
                  <a:effectLst/>
                  <a:latin typeface="Times New Roman"/>
                  <a:ea typeface="標楷體"/>
                  <a:cs typeface="Mangal"/>
                </a:rPr>
                <a:t>居家服務類</a:t>
              </a:r>
              <a:endParaRPr lang="zh-TW" sz="1200" kern="100" dirty="0">
                <a:effectLst/>
                <a:latin typeface="Times New Roman"/>
                <a:ea typeface="新細明體"/>
                <a:cs typeface="Mangal"/>
              </a:endParaRPr>
            </a:p>
          </p:txBody>
        </p:sp>
        <p:sp>
          <p:nvSpPr>
            <p:cNvPr id="160" name="AutoShape 480"/>
            <p:cNvSpPr>
              <a:spLocks noChangeArrowheads="1"/>
            </p:cNvSpPr>
            <p:nvPr/>
          </p:nvSpPr>
          <p:spPr bwMode="auto">
            <a:xfrm>
              <a:off x="1298575" y="1870076"/>
              <a:ext cx="1139290" cy="33707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>
                <a:lnSpc>
                  <a:spcPts val="1600"/>
                </a:lnSpc>
                <a:spcAft>
                  <a:spcPts val="0"/>
                </a:spcAft>
              </a:pPr>
              <a:r>
                <a:rPr lang="zh-TW" sz="1400" kern="100">
                  <a:effectLst/>
                  <a:latin typeface="Times New Roman"/>
                  <a:ea typeface="標楷體"/>
                  <a:cs typeface="Mangal"/>
                </a:rPr>
                <a:t>居家護理類</a:t>
              </a:r>
              <a:endParaRPr lang="zh-TW" sz="1200" kern="100">
                <a:effectLst/>
                <a:latin typeface="Times New Roman"/>
                <a:ea typeface="新細明體"/>
                <a:cs typeface="Mangal"/>
              </a:endParaRPr>
            </a:p>
          </p:txBody>
        </p:sp>
        <p:sp>
          <p:nvSpPr>
            <p:cNvPr id="161" name="AutoShape 481"/>
            <p:cNvSpPr>
              <a:spLocks noChangeArrowheads="1"/>
            </p:cNvSpPr>
            <p:nvPr/>
          </p:nvSpPr>
          <p:spPr bwMode="auto">
            <a:xfrm>
              <a:off x="1303655" y="2713990"/>
              <a:ext cx="1144098" cy="56225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ts val="1500"/>
                </a:lnSpc>
                <a:spcAft>
                  <a:spcPts val="0"/>
                </a:spcAft>
              </a:pPr>
              <a:r>
                <a:rPr lang="zh-TW" sz="1400" kern="100" dirty="0">
                  <a:solidFill>
                    <a:srgbClr val="000000"/>
                  </a:solidFill>
                  <a:effectLst/>
                  <a:latin typeface="Times New Roman"/>
                  <a:ea typeface="標楷體"/>
                  <a:cs typeface="Times New Roman"/>
                </a:rPr>
                <a:t>心智障礙</a:t>
              </a:r>
              <a:endParaRPr lang="zh-TW" sz="1200" kern="100" dirty="0">
                <a:effectLst/>
                <a:latin typeface="Times New Roman"/>
                <a:ea typeface="新細明體"/>
                <a:cs typeface="Mangal"/>
              </a:endParaRPr>
            </a:p>
            <a:p>
              <a:pPr>
                <a:lnSpc>
                  <a:spcPts val="1500"/>
                </a:lnSpc>
                <a:spcAft>
                  <a:spcPts val="0"/>
                </a:spcAft>
              </a:pPr>
              <a:r>
                <a:rPr lang="zh-TW" sz="1400" kern="100" dirty="0">
                  <a:solidFill>
                    <a:srgbClr val="000000"/>
                  </a:solidFill>
                  <a:effectLst/>
                  <a:latin typeface="Times New Roman"/>
                  <a:ea typeface="標楷體"/>
                  <a:cs typeface="Times New Roman"/>
                </a:rPr>
                <a:t>社區服務</a:t>
              </a:r>
              <a:r>
                <a:rPr lang="zh-TW" sz="1400" kern="100" dirty="0">
                  <a:effectLst/>
                  <a:latin typeface="Times New Roman"/>
                  <a:ea typeface="標楷體"/>
                  <a:cs typeface="Mangal"/>
                </a:rPr>
                <a:t>類</a:t>
              </a:r>
              <a:endParaRPr lang="zh-TW" sz="1200" kern="100" dirty="0">
                <a:effectLst/>
                <a:latin typeface="Times New Roman"/>
                <a:ea typeface="新細明體"/>
                <a:cs typeface="Mangal"/>
              </a:endParaRPr>
            </a:p>
          </p:txBody>
        </p:sp>
        <p:sp>
          <p:nvSpPr>
            <p:cNvPr id="162" name="AutoShape 482"/>
            <p:cNvSpPr>
              <a:spLocks noChangeArrowheads="1"/>
            </p:cNvSpPr>
            <p:nvPr/>
          </p:nvSpPr>
          <p:spPr bwMode="auto">
            <a:xfrm>
              <a:off x="1309370" y="3590925"/>
              <a:ext cx="1207770" cy="56451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ts val="1500"/>
                </a:lnSpc>
                <a:spcAft>
                  <a:spcPts val="0"/>
                </a:spcAft>
              </a:pPr>
              <a:r>
                <a:rPr lang="zh-TW" sz="1400" kern="100" dirty="0">
                  <a:solidFill>
                    <a:srgbClr val="000000"/>
                  </a:solidFill>
                  <a:effectLst/>
                  <a:latin typeface="Times New Roman"/>
                  <a:ea typeface="標楷體"/>
                  <a:cs typeface="Times New Roman"/>
                </a:rPr>
                <a:t>非心智障礙社區服務</a:t>
              </a:r>
              <a:r>
                <a:rPr lang="zh-TW" sz="1400" kern="100" dirty="0">
                  <a:effectLst/>
                  <a:latin typeface="Times New Roman"/>
                  <a:ea typeface="標楷體"/>
                  <a:cs typeface="Mangal"/>
                </a:rPr>
                <a:t>類</a:t>
              </a:r>
              <a:endParaRPr lang="zh-TW" sz="1200" kern="100" dirty="0">
                <a:effectLst/>
                <a:latin typeface="Times New Roman"/>
                <a:ea typeface="新細明體"/>
                <a:cs typeface="Mangal"/>
              </a:endParaRPr>
            </a:p>
          </p:txBody>
        </p:sp>
        <p:sp>
          <p:nvSpPr>
            <p:cNvPr id="163" name="AutoShape 483"/>
            <p:cNvSpPr>
              <a:spLocks noChangeArrowheads="1"/>
            </p:cNvSpPr>
            <p:nvPr/>
          </p:nvSpPr>
          <p:spPr bwMode="auto">
            <a:xfrm>
              <a:off x="1299845" y="4652645"/>
              <a:ext cx="1207770" cy="58801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ts val="1500"/>
                </a:lnSpc>
                <a:spcAft>
                  <a:spcPts val="0"/>
                </a:spcAft>
              </a:pPr>
              <a:r>
                <a:rPr lang="zh-TW" sz="1400" kern="100" dirty="0">
                  <a:solidFill>
                    <a:srgbClr val="000000"/>
                  </a:solidFill>
                  <a:latin typeface="Times New Roman"/>
                  <a:ea typeface="標楷體"/>
                  <a:cs typeface="Times New Roman"/>
                </a:rPr>
                <a:t>心智</a:t>
              </a:r>
              <a:r>
                <a:rPr lang="zh-TW" sz="1400" kern="100" dirty="0" smtClean="0">
                  <a:solidFill>
                    <a:srgbClr val="000000"/>
                  </a:solidFill>
                  <a:latin typeface="Times New Roman"/>
                  <a:ea typeface="標楷體"/>
                  <a:cs typeface="Times New Roman"/>
                </a:rPr>
                <a:t>障礙住</a:t>
              </a:r>
              <a:r>
                <a:rPr lang="zh-TW" altLang="en-US" sz="1400" kern="100" dirty="0" smtClean="0">
                  <a:solidFill>
                    <a:srgbClr val="000000"/>
                  </a:solidFill>
                  <a:latin typeface="Times New Roman"/>
                  <a:ea typeface="標楷體"/>
                  <a:cs typeface="Times New Roman"/>
                </a:rPr>
                <a:t>宿</a:t>
              </a:r>
              <a:r>
                <a:rPr lang="zh-TW" sz="1400" kern="100" dirty="0" smtClean="0">
                  <a:solidFill>
                    <a:srgbClr val="000000"/>
                  </a:solidFill>
                  <a:latin typeface="Times New Roman"/>
                  <a:ea typeface="標楷體"/>
                  <a:cs typeface="Times New Roman"/>
                </a:rPr>
                <a:t>式</a:t>
              </a:r>
              <a:r>
                <a:rPr lang="zh-TW" sz="1400" kern="100" dirty="0">
                  <a:solidFill>
                    <a:srgbClr val="000000"/>
                  </a:solidFill>
                  <a:latin typeface="Times New Roman"/>
                  <a:ea typeface="標楷體"/>
                  <a:cs typeface="Times New Roman"/>
                </a:rPr>
                <a:t>機構類</a:t>
              </a:r>
            </a:p>
          </p:txBody>
        </p:sp>
        <p:sp>
          <p:nvSpPr>
            <p:cNvPr id="164" name="AutoShape 484"/>
            <p:cNvSpPr>
              <a:spLocks noChangeArrowheads="1"/>
            </p:cNvSpPr>
            <p:nvPr/>
          </p:nvSpPr>
          <p:spPr bwMode="auto">
            <a:xfrm>
              <a:off x="1309370" y="6352540"/>
              <a:ext cx="1236345" cy="56451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500"/>
                </a:lnSpc>
                <a:spcAft>
                  <a:spcPts val="0"/>
                </a:spcAft>
              </a:pPr>
              <a:r>
                <a:rPr lang="zh-TW" sz="1400" kern="100" dirty="0">
                  <a:solidFill>
                    <a:srgbClr val="000000"/>
                  </a:solidFill>
                  <a:latin typeface="Times New Roman"/>
                  <a:ea typeface="標楷體"/>
                  <a:cs typeface="Times New Roman"/>
                </a:rPr>
                <a:t>非心智</a:t>
              </a:r>
              <a:r>
                <a:rPr lang="zh-TW" sz="1400" kern="100" dirty="0" smtClean="0">
                  <a:solidFill>
                    <a:srgbClr val="000000"/>
                  </a:solidFill>
                  <a:latin typeface="Times New Roman"/>
                  <a:ea typeface="標楷體"/>
                  <a:cs typeface="Times New Roman"/>
                </a:rPr>
                <a:t>障礙住</a:t>
              </a:r>
              <a:r>
                <a:rPr lang="zh-TW" altLang="en-US" sz="1400" kern="100" dirty="0" smtClean="0">
                  <a:solidFill>
                    <a:srgbClr val="000000"/>
                  </a:solidFill>
                  <a:latin typeface="Times New Roman"/>
                  <a:ea typeface="標楷體"/>
                  <a:cs typeface="Times New Roman"/>
                </a:rPr>
                <a:t>宿</a:t>
              </a:r>
              <a:r>
                <a:rPr lang="zh-TW" sz="1400" kern="100" dirty="0" smtClean="0">
                  <a:solidFill>
                    <a:srgbClr val="000000"/>
                  </a:solidFill>
                  <a:latin typeface="Times New Roman"/>
                  <a:ea typeface="標楷體"/>
                  <a:cs typeface="Times New Roman"/>
                </a:rPr>
                <a:t>式</a:t>
              </a:r>
              <a:r>
                <a:rPr lang="zh-TW" sz="1400" kern="100" dirty="0">
                  <a:solidFill>
                    <a:srgbClr val="000000"/>
                  </a:solidFill>
                  <a:latin typeface="Times New Roman"/>
                  <a:ea typeface="標楷體"/>
                  <a:cs typeface="Times New Roman"/>
                </a:rPr>
                <a:t>機構類</a:t>
              </a:r>
            </a:p>
          </p:txBody>
        </p:sp>
        <p:sp>
          <p:nvSpPr>
            <p:cNvPr id="165" name="Oval 485"/>
            <p:cNvSpPr>
              <a:spLocks noChangeArrowheads="1"/>
            </p:cNvSpPr>
            <p:nvPr/>
          </p:nvSpPr>
          <p:spPr bwMode="auto">
            <a:xfrm>
              <a:off x="4770120" y="-54500"/>
              <a:ext cx="936000" cy="360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en-US" sz="1000" kern="100">
                  <a:effectLst/>
                  <a:latin typeface="Times New Roman"/>
                  <a:ea typeface="新細明體"/>
                  <a:cs typeface="Times New Roman"/>
                </a:rPr>
                <a:t>HS-01</a:t>
              </a:r>
              <a:endParaRPr lang="zh-TW" sz="1200" kern="100">
                <a:effectLst/>
                <a:latin typeface="Times New Roman"/>
                <a:ea typeface="新細明體"/>
                <a:cs typeface="Mangal"/>
              </a:endParaRPr>
            </a:p>
          </p:txBody>
        </p:sp>
        <p:sp>
          <p:nvSpPr>
            <p:cNvPr id="166" name="Oval 486"/>
            <p:cNvSpPr>
              <a:spLocks noChangeArrowheads="1"/>
            </p:cNvSpPr>
            <p:nvPr/>
          </p:nvSpPr>
          <p:spPr bwMode="auto">
            <a:xfrm>
              <a:off x="4782185" y="238402"/>
              <a:ext cx="936000" cy="360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en-US" sz="1000" kern="100">
                  <a:effectLst/>
                  <a:latin typeface="Times New Roman"/>
                  <a:ea typeface="新細明體"/>
                  <a:cs typeface="Times New Roman"/>
                </a:rPr>
                <a:t>HS-02</a:t>
              </a:r>
              <a:endParaRPr lang="zh-TW" sz="1200" kern="100">
                <a:effectLst/>
                <a:latin typeface="Times New Roman"/>
                <a:ea typeface="新細明體"/>
                <a:cs typeface="Mangal"/>
              </a:endParaRPr>
            </a:p>
          </p:txBody>
        </p:sp>
        <p:sp>
          <p:nvSpPr>
            <p:cNvPr id="167" name="Oval 487"/>
            <p:cNvSpPr>
              <a:spLocks noChangeArrowheads="1"/>
            </p:cNvSpPr>
            <p:nvPr/>
          </p:nvSpPr>
          <p:spPr bwMode="auto">
            <a:xfrm>
              <a:off x="4773295" y="549909"/>
              <a:ext cx="936000" cy="360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en-US" sz="1000" kern="100">
                  <a:effectLst/>
                  <a:latin typeface="Times New Roman"/>
                  <a:ea typeface="新細明體"/>
                  <a:cs typeface="Times New Roman"/>
                </a:rPr>
                <a:t>HS-03</a:t>
              </a:r>
              <a:endParaRPr lang="zh-TW" sz="1200" kern="100">
                <a:effectLst/>
                <a:latin typeface="Times New Roman"/>
                <a:ea typeface="新細明體"/>
                <a:cs typeface="Mangal"/>
              </a:endParaRPr>
            </a:p>
          </p:txBody>
        </p:sp>
        <p:sp>
          <p:nvSpPr>
            <p:cNvPr id="168" name="Oval 488"/>
            <p:cNvSpPr>
              <a:spLocks noChangeArrowheads="1"/>
            </p:cNvSpPr>
            <p:nvPr/>
          </p:nvSpPr>
          <p:spPr bwMode="auto">
            <a:xfrm>
              <a:off x="4779645" y="823594"/>
              <a:ext cx="936000" cy="360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en-US" sz="1000" kern="100">
                  <a:effectLst/>
                  <a:latin typeface="Times New Roman"/>
                  <a:ea typeface="新細明體"/>
                  <a:cs typeface="Times New Roman"/>
                </a:rPr>
                <a:t>HS-04</a:t>
              </a:r>
              <a:endParaRPr lang="zh-TW" sz="1200" kern="100">
                <a:effectLst/>
                <a:latin typeface="Times New Roman"/>
                <a:ea typeface="新細明體"/>
                <a:cs typeface="Mangal"/>
              </a:endParaRPr>
            </a:p>
          </p:txBody>
        </p:sp>
        <p:sp>
          <p:nvSpPr>
            <p:cNvPr id="169" name="Oval 489"/>
            <p:cNvSpPr>
              <a:spLocks noChangeArrowheads="1"/>
            </p:cNvSpPr>
            <p:nvPr/>
          </p:nvSpPr>
          <p:spPr bwMode="auto">
            <a:xfrm>
              <a:off x="4782185" y="1112519"/>
              <a:ext cx="936000" cy="360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en-US" sz="1000" kern="100">
                  <a:effectLst/>
                  <a:latin typeface="Times New Roman"/>
                  <a:ea typeface="新細明體"/>
                  <a:cs typeface="Times New Roman"/>
                </a:rPr>
                <a:t>HS-05</a:t>
              </a:r>
              <a:endParaRPr lang="zh-TW" sz="1200" kern="100">
                <a:effectLst/>
                <a:latin typeface="Times New Roman"/>
                <a:ea typeface="新細明體"/>
                <a:cs typeface="Mangal"/>
              </a:endParaRPr>
            </a:p>
          </p:txBody>
        </p:sp>
        <p:sp>
          <p:nvSpPr>
            <p:cNvPr id="170" name="Oval 490"/>
            <p:cNvSpPr>
              <a:spLocks noChangeArrowheads="1"/>
            </p:cNvSpPr>
            <p:nvPr/>
          </p:nvSpPr>
          <p:spPr bwMode="auto">
            <a:xfrm>
              <a:off x="4773294" y="1380489"/>
              <a:ext cx="936000" cy="360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en-US" sz="1000" kern="100">
                  <a:effectLst/>
                  <a:latin typeface="Times New Roman"/>
                  <a:ea typeface="新細明體"/>
                  <a:cs typeface="Times New Roman"/>
                </a:rPr>
                <a:t>HS-06</a:t>
              </a:r>
              <a:endParaRPr lang="zh-TW" sz="1200" kern="100">
                <a:effectLst/>
                <a:latin typeface="Times New Roman"/>
                <a:ea typeface="新細明體"/>
                <a:cs typeface="Mangal"/>
              </a:endParaRPr>
            </a:p>
          </p:txBody>
        </p:sp>
        <p:sp>
          <p:nvSpPr>
            <p:cNvPr id="171" name="Oval 491"/>
            <p:cNvSpPr>
              <a:spLocks noChangeArrowheads="1"/>
            </p:cNvSpPr>
            <p:nvPr/>
          </p:nvSpPr>
          <p:spPr bwMode="auto">
            <a:xfrm>
              <a:off x="4763134" y="1666874"/>
              <a:ext cx="936000" cy="360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en-US" sz="1000" kern="100">
                  <a:effectLst/>
                  <a:latin typeface="Times New Roman"/>
                  <a:ea typeface="新細明體"/>
                  <a:cs typeface="Times New Roman"/>
                </a:rPr>
                <a:t>HS-07</a:t>
              </a:r>
              <a:endParaRPr lang="zh-TW" sz="1200" kern="100">
                <a:effectLst/>
                <a:latin typeface="Times New Roman"/>
                <a:ea typeface="新細明體"/>
                <a:cs typeface="Mangal"/>
              </a:endParaRPr>
            </a:p>
          </p:txBody>
        </p:sp>
        <p:cxnSp>
          <p:nvCxnSpPr>
            <p:cNvPr id="172" name="AutoShape 492"/>
            <p:cNvCxnSpPr>
              <a:cxnSpLocks noChangeShapeType="1"/>
              <a:stCxn id="159" idx="3"/>
              <a:endCxn id="165" idx="2"/>
            </p:cNvCxnSpPr>
            <p:nvPr/>
          </p:nvCxnSpPr>
          <p:spPr bwMode="auto">
            <a:xfrm flipV="1">
              <a:off x="2437866" y="125501"/>
              <a:ext cx="2332254" cy="290050"/>
            </a:xfrm>
            <a:prstGeom prst="bentConnector3">
              <a:avLst>
                <a:gd name="adj1" fmla="val 63452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4" name="AutoShape 494"/>
            <p:cNvCxnSpPr>
              <a:cxnSpLocks noChangeShapeType="1"/>
              <a:stCxn id="159" idx="3"/>
              <a:endCxn id="167" idx="2"/>
            </p:cNvCxnSpPr>
            <p:nvPr/>
          </p:nvCxnSpPr>
          <p:spPr bwMode="auto">
            <a:xfrm>
              <a:off x="2437865" y="415552"/>
              <a:ext cx="2335430" cy="314357"/>
            </a:xfrm>
            <a:prstGeom prst="bentConnector3">
              <a:avLst>
                <a:gd name="adj1" fmla="val 6316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5" name="AutoShape 495"/>
            <p:cNvCxnSpPr>
              <a:cxnSpLocks noChangeShapeType="1"/>
              <a:stCxn id="159" idx="3"/>
              <a:endCxn id="168" idx="2"/>
            </p:cNvCxnSpPr>
            <p:nvPr/>
          </p:nvCxnSpPr>
          <p:spPr bwMode="auto">
            <a:xfrm>
              <a:off x="2437865" y="415552"/>
              <a:ext cx="2341780" cy="588042"/>
            </a:xfrm>
            <a:prstGeom prst="bentConnector3">
              <a:avLst>
                <a:gd name="adj1" fmla="val 63048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6" name="AutoShape 496"/>
            <p:cNvCxnSpPr>
              <a:cxnSpLocks noChangeShapeType="1"/>
              <a:stCxn id="159" idx="3"/>
              <a:endCxn id="169" idx="2"/>
            </p:cNvCxnSpPr>
            <p:nvPr/>
          </p:nvCxnSpPr>
          <p:spPr bwMode="auto">
            <a:xfrm>
              <a:off x="2437865" y="415552"/>
              <a:ext cx="2344320" cy="876967"/>
            </a:xfrm>
            <a:prstGeom prst="bentConnector3">
              <a:avLst>
                <a:gd name="adj1" fmla="val 62998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7" name="AutoShape 497"/>
            <p:cNvCxnSpPr>
              <a:cxnSpLocks noChangeShapeType="1"/>
              <a:stCxn id="159" idx="3"/>
              <a:endCxn id="170" idx="2"/>
            </p:cNvCxnSpPr>
            <p:nvPr/>
          </p:nvCxnSpPr>
          <p:spPr bwMode="auto">
            <a:xfrm>
              <a:off x="2437865" y="415552"/>
              <a:ext cx="2335429" cy="1144937"/>
            </a:xfrm>
            <a:prstGeom prst="bentConnector3">
              <a:avLst>
                <a:gd name="adj1" fmla="val 6316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8" name="AutoShape 498"/>
            <p:cNvCxnSpPr>
              <a:cxnSpLocks noChangeShapeType="1"/>
              <a:stCxn id="159" idx="3"/>
              <a:endCxn id="171" idx="2"/>
            </p:cNvCxnSpPr>
            <p:nvPr/>
          </p:nvCxnSpPr>
          <p:spPr bwMode="auto">
            <a:xfrm>
              <a:off x="2437865" y="415552"/>
              <a:ext cx="2325269" cy="1431322"/>
            </a:xfrm>
            <a:prstGeom prst="bentConnector3">
              <a:avLst>
                <a:gd name="adj1" fmla="val 6341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9" name="Oval 499"/>
            <p:cNvSpPr>
              <a:spLocks noChangeArrowheads="1"/>
            </p:cNvSpPr>
            <p:nvPr/>
          </p:nvSpPr>
          <p:spPr bwMode="auto">
            <a:xfrm>
              <a:off x="2870199" y="1600834"/>
              <a:ext cx="936000" cy="360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en-US" sz="1000" kern="100">
                  <a:effectLst/>
                  <a:latin typeface="Times New Roman"/>
                  <a:ea typeface="新細明體"/>
                  <a:cs typeface="Times New Roman"/>
                </a:rPr>
                <a:t>HNS-01</a:t>
              </a:r>
              <a:endParaRPr lang="zh-TW" sz="1200" kern="100">
                <a:effectLst/>
                <a:latin typeface="Times New Roman"/>
                <a:ea typeface="新細明體"/>
                <a:cs typeface="Mangal"/>
              </a:endParaRPr>
            </a:p>
          </p:txBody>
        </p:sp>
        <p:sp>
          <p:nvSpPr>
            <p:cNvPr id="180" name="Oval 500"/>
            <p:cNvSpPr>
              <a:spLocks noChangeArrowheads="1"/>
            </p:cNvSpPr>
            <p:nvPr/>
          </p:nvSpPr>
          <p:spPr bwMode="auto">
            <a:xfrm>
              <a:off x="2869565" y="1901824"/>
              <a:ext cx="936000" cy="360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en-US" sz="1000" kern="100">
                  <a:effectLst/>
                  <a:latin typeface="Times New Roman"/>
                  <a:ea typeface="新細明體"/>
                  <a:cs typeface="Times New Roman"/>
                </a:rPr>
                <a:t>HNS-02</a:t>
              </a:r>
              <a:endParaRPr lang="zh-TW" sz="1200" kern="100">
                <a:effectLst/>
                <a:latin typeface="Times New Roman"/>
                <a:ea typeface="新細明體"/>
                <a:cs typeface="Mangal"/>
              </a:endParaRPr>
            </a:p>
          </p:txBody>
        </p:sp>
        <p:cxnSp>
          <p:nvCxnSpPr>
            <p:cNvPr id="181" name="AutoShape 502"/>
            <p:cNvCxnSpPr>
              <a:cxnSpLocks noChangeShapeType="1"/>
              <a:stCxn id="160" idx="3"/>
              <a:endCxn id="179" idx="2"/>
            </p:cNvCxnSpPr>
            <p:nvPr/>
          </p:nvCxnSpPr>
          <p:spPr bwMode="auto">
            <a:xfrm flipV="1">
              <a:off x="2437865" y="1780834"/>
              <a:ext cx="432334" cy="25777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2" name="AutoShape 503"/>
            <p:cNvCxnSpPr>
              <a:cxnSpLocks noChangeShapeType="1"/>
              <a:stCxn id="160" idx="3"/>
              <a:endCxn id="180" idx="2"/>
            </p:cNvCxnSpPr>
            <p:nvPr/>
          </p:nvCxnSpPr>
          <p:spPr bwMode="auto">
            <a:xfrm>
              <a:off x="2437865" y="2038612"/>
              <a:ext cx="431700" cy="4321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3" name="AutoShape 504"/>
            <p:cNvCxnSpPr>
              <a:cxnSpLocks noChangeShapeType="1"/>
              <a:stCxn id="160" idx="3"/>
              <a:endCxn id="234" idx="2"/>
            </p:cNvCxnSpPr>
            <p:nvPr/>
          </p:nvCxnSpPr>
          <p:spPr bwMode="auto">
            <a:xfrm>
              <a:off x="2437865" y="2038612"/>
              <a:ext cx="438050" cy="34610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84" name="Oval 505"/>
            <p:cNvSpPr>
              <a:spLocks noChangeArrowheads="1"/>
            </p:cNvSpPr>
            <p:nvPr/>
          </p:nvSpPr>
          <p:spPr bwMode="auto">
            <a:xfrm>
              <a:off x="4855845" y="2266315"/>
              <a:ext cx="936000" cy="360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en-US" sz="1000" kern="100">
                  <a:effectLst/>
                  <a:latin typeface="Times New Roman"/>
                  <a:ea typeface="新細明體"/>
                  <a:cs typeface="Times New Roman"/>
                </a:rPr>
                <a:t>MCS-01</a:t>
              </a:r>
              <a:endParaRPr lang="zh-TW" sz="1200" kern="100">
                <a:effectLst/>
                <a:latin typeface="Times New Roman"/>
                <a:ea typeface="新細明體"/>
                <a:cs typeface="Mangal"/>
              </a:endParaRPr>
            </a:p>
          </p:txBody>
        </p:sp>
        <p:sp>
          <p:nvSpPr>
            <p:cNvPr id="185" name="Oval 506"/>
            <p:cNvSpPr>
              <a:spLocks noChangeArrowheads="1"/>
            </p:cNvSpPr>
            <p:nvPr/>
          </p:nvSpPr>
          <p:spPr bwMode="auto">
            <a:xfrm>
              <a:off x="4853940" y="2550795"/>
              <a:ext cx="936000" cy="360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en-US" sz="1000" kern="100">
                  <a:effectLst/>
                  <a:latin typeface="Times New Roman"/>
                  <a:ea typeface="新細明體"/>
                  <a:cs typeface="Times New Roman"/>
                </a:rPr>
                <a:t>MCS-02</a:t>
              </a:r>
              <a:endParaRPr lang="zh-TW" sz="1200" kern="100">
                <a:effectLst/>
                <a:latin typeface="Times New Roman"/>
                <a:ea typeface="新細明體"/>
                <a:cs typeface="Mangal"/>
              </a:endParaRPr>
            </a:p>
          </p:txBody>
        </p:sp>
        <p:sp>
          <p:nvSpPr>
            <p:cNvPr id="186" name="Oval 507"/>
            <p:cNvSpPr>
              <a:spLocks noChangeArrowheads="1"/>
            </p:cNvSpPr>
            <p:nvPr/>
          </p:nvSpPr>
          <p:spPr bwMode="auto">
            <a:xfrm>
              <a:off x="4844415" y="2807334"/>
              <a:ext cx="936000" cy="360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en-US" sz="1000" kern="100">
                  <a:effectLst/>
                  <a:latin typeface="Times New Roman"/>
                  <a:ea typeface="新細明體"/>
                  <a:cs typeface="Times New Roman"/>
                </a:rPr>
                <a:t>MCS-03</a:t>
              </a:r>
              <a:endParaRPr lang="zh-TW" sz="1200" kern="100">
                <a:effectLst/>
                <a:latin typeface="Times New Roman"/>
                <a:ea typeface="新細明體"/>
                <a:cs typeface="Mangal"/>
              </a:endParaRPr>
            </a:p>
          </p:txBody>
        </p:sp>
        <p:sp>
          <p:nvSpPr>
            <p:cNvPr id="187" name="Oval 508"/>
            <p:cNvSpPr>
              <a:spLocks noChangeArrowheads="1"/>
            </p:cNvSpPr>
            <p:nvPr/>
          </p:nvSpPr>
          <p:spPr bwMode="auto">
            <a:xfrm>
              <a:off x="4850130" y="3070859"/>
              <a:ext cx="936000" cy="360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en-US" sz="1000" kern="100">
                  <a:effectLst/>
                  <a:latin typeface="Times New Roman"/>
                  <a:ea typeface="新細明體"/>
                  <a:cs typeface="Times New Roman"/>
                </a:rPr>
                <a:t>MCS-04</a:t>
              </a:r>
              <a:endParaRPr lang="zh-TW" sz="1200" kern="100">
                <a:effectLst/>
                <a:latin typeface="Times New Roman"/>
                <a:ea typeface="新細明體"/>
                <a:cs typeface="Mangal"/>
              </a:endParaRPr>
            </a:p>
          </p:txBody>
        </p:sp>
        <p:sp>
          <p:nvSpPr>
            <p:cNvPr id="188" name="Oval 509"/>
            <p:cNvSpPr>
              <a:spLocks noChangeArrowheads="1"/>
            </p:cNvSpPr>
            <p:nvPr/>
          </p:nvSpPr>
          <p:spPr bwMode="auto">
            <a:xfrm>
              <a:off x="4848860" y="3350259"/>
              <a:ext cx="936000" cy="360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en-US" sz="1000" kern="100">
                  <a:effectLst/>
                  <a:latin typeface="Times New Roman"/>
                  <a:ea typeface="新細明體"/>
                  <a:cs typeface="Times New Roman"/>
                </a:rPr>
                <a:t>MCS-05</a:t>
              </a:r>
              <a:endParaRPr lang="zh-TW" sz="1200" kern="100">
                <a:effectLst/>
                <a:latin typeface="Times New Roman"/>
                <a:ea typeface="新細明體"/>
                <a:cs typeface="Mangal"/>
              </a:endParaRPr>
            </a:p>
          </p:txBody>
        </p:sp>
        <p:sp>
          <p:nvSpPr>
            <p:cNvPr id="189" name="Oval 510"/>
            <p:cNvSpPr>
              <a:spLocks noChangeArrowheads="1"/>
            </p:cNvSpPr>
            <p:nvPr/>
          </p:nvSpPr>
          <p:spPr bwMode="auto">
            <a:xfrm>
              <a:off x="4858385" y="3627754"/>
              <a:ext cx="936000" cy="360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en-US" sz="1000" kern="100">
                  <a:effectLst/>
                  <a:latin typeface="Times New Roman"/>
                  <a:ea typeface="新細明體"/>
                  <a:cs typeface="Times New Roman"/>
                </a:rPr>
                <a:t>MCS-06</a:t>
              </a:r>
              <a:endParaRPr lang="zh-TW" sz="1200" kern="100">
                <a:effectLst/>
                <a:latin typeface="Times New Roman"/>
                <a:ea typeface="新細明體"/>
                <a:cs typeface="Mangal"/>
              </a:endParaRPr>
            </a:p>
          </p:txBody>
        </p:sp>
        <p:cxnSp>
          <p:nvCxnSpPr>
            <p:cNvPr id="190" name="AutoShape 511"/>
            <p:cNvCxnSpPr>
              <a:cxnSpLocks noChangeShapeType="1"/>
              <a:stCxn id="161" idx="3"/>
              <a:endCxn id="184" idx="2"/>
            </p:cNvCxnSpPr>
            <p:nvPr/>
          </p:nvCxnSpPr>
          <p:spPr bwMode="auto">
            <a:xfrm flipV="1">
              <a:off x="2447753" y="2446315"/>
              <a:ext cx="2408092" cy="548804"/>
            </a:xfrm>
            <a:prstGeom prst="bentConnector3">
              <a:avLst>
                <a:gd name="adj1" fmla="val 61737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1" name="AutoShape 512"/>
            <p:cNvCxnSpPr>
              <a:cxnSpLocks noChangeShapeType="1"/>
              <a:stCxn id="161" idx="3"/>
              <a:endCxn id="185" idx="2"/>
            </p:cNvCxnSpPr>
            <p:nvPr/>
          </p:nvCxnSpPr>
          <p:spPr bwMode="auto">
            <a:xfrm flipV="1">
              <a:off x="2447753" y="2730795"/>
              <a:ext cx="2406187" cy="264324"/>
            </a:xfrm>
            <a:prstGeom prst="bentConnector3">
              <a:avLst>
                <a:gd name="adj1" fmla="val 61747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2" name="AutoShape 513"/>
            <p:cNvCxnSpPr>
              <a:cxnSpLocks noChangeShapeType="1"/>
              <a:stCxn id="161" idx="3"/>
              <a:endCxn id="186" idx="2"/>
            </p:cNvCxnSpPr>
            <p:nvPr/>
          </p:nvCxnSpPr>
          <p:spPr bwMode="auto">
            <a:xfrm flipV="1">
              <a:off x="2447753" y="2987334"/>
              <a:ext cx="2396662" cy="778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3" name="AutoShape 514"/>
            <p:cNvCxnSpPr>
              <a:cxnSpLocks noChangeShapeType="1"/>
              <a:stCxn id="161" idx="3"/>
              <a:endCxn id="187" idx="2"/>
            </p:cNvCxnSpPr>
            <p:nvPr/>
          </p:nvCxnSpPr>
          <p:spPr bwMode="auto">
            <a:xfrm>
              <a:off x="2447753" y="2995119"/>
              <a:ext cx="2402377" cy="255740"/>
            </a:xfrm>
            <a:prstGeom prst="bentConnector3">
              <a:avLst>
                <a:gd name="adj1" fmla="val 6191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4" name="AutoShape 515"/>
            <p:cNvCxnSpPr>
              <a:cxnSpLocks noChangeShapeType="1"/>
              <a:stCxn id="161" idx="3"/>
              <a:endCxn id="188" idx="2"/>
            </p:cNvCxnSpPr>
            <p:nvPr/>
          </p:nvCxnSpPr>
          <p:spPr bwMode="auto">
            <a:xfrm>
              <a:off x="2447753" y="2995119"/>
              <a:ext cx="2401107" cy="535140"/>
            </a:xfrm>
            <a:prstGeom prst="bentConnector3">
              <a:avLst>
                <a:gd name="adj1" fmla="val 62026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5" name="AutoShape 516"/>
            <p:cNvCxnSpPr>
              <a:cxnSpLocks noChangeShapeType="1"/>
              <a:stCxn id="161" idx="3"/>
              <a:endCxn id="189" idx="2"/>
            </p:cNvCxnSpPr>
            <p:nvPr/>
          </p:nvCxnSpPr>
          <p:spPr bwMode="auto">
            <a:xfrm>
              <a:off x="2447753" y="2995119"/>
              <a:ext cx="2410632" cy="812635"/>
            </a:xfrm>
            <a:prstGeom prst="bentConnector3">
              <a:avLst>
                <a:gd name="adj1" fmla="val 61691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96" name="Oval 517"/>
            <p:cNvSpPr>
              <a:spLocks noChangeArrowheads="1"/>
            </p:cNvSpPr>
            <p:nvPr/>
          </p:nvSpPr>
          <p:spPr bwMode="auto">
            <a:xfrm>
              <a:off x="2925445" y="3331844"/>
              <a:ext cx="936000" cy="360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en-US" sz="1000" kern="100">
                  <a:effectLst/>
                  <a:latin typeface="Times New Roman"/>
                  <a:ea typeface="新細明體"/>
                  <a:cs typeface="Times New Roman"/>
                </a:rPr>
                <a:t>CS-01</a:t>
              </a:r>
              <a:endParaRPr lang="zh-TW" sz="1200" kern="100">
                <a:effectLst/>
                <a:latin typeface="Times New Roman"/>
                <a:ea typeface="新細明體"/>
                <a:cs typeface="Mangal"/>
              </a:endParaRPr>
            </a:p>
          </p:txBody>
        </p:sp>
        <p:sp>
          <p:nvSpPr>
            <p:cNvPr id="197" name="Oval 518"/>
            <p:cNvSpPr>
              <a:spLocks noChangeArrowheads="1"/>
            </p:cNvSpPr>
            <p:nvPr/>
          </p:nvSpPr>
          <p:spPr bwMode="auto">
            <a:xfrm>
              <a:off x="2919095" y="3638549"/>
              <a:ext cx="936000" cy="360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en-US" sz="1000" kern="100">
                  <a:effectLst/>
                  <a:latin typeface="Times New Roman"/>
                  <a:ea typeface="新細明體"/>
                  <a:cs typeface="Times New Roman"/>
                </a:rPr>
                <a:t>CS-02</a:t>
              </a:r>
              <a:endParaRPr lang="zh-TW" sz="1200" kern="100">
                <a:effectLst/>
                <a:latin typeface="Times New Roman"/>
                <a:ea typeface="新細明體"/>
                <a:cs typeface="Mangal"/>
              </a:endParaRPr>
            </a:p>
          </p:txBody>
        </p:sp>
        <p:sp>
          <p:nvSpPr>
            <p:cNvPr id="198" name="Oval 519"/>
            <p:cNvSpPr>
              <a:spLocks noChangeArrowheads="1"/>
            </p:cNvSpPr>
            <p:nvPr/>
          </p:nvSpPr>
          <p:spPr bwMode="auto">
            <a:xfrm>
              <a:off x="2919095" y="3917949"/>
              <a:ext cx="936000" cy="360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en-US" sz="1000" kern="100">
                  <a:effectLst/>
                  <a:latin typeface="Times New Roman"/>
                  <a:ea typeface="新細明體"/>
                  <a:cs typeface="Times New Roman"/>
                </a:rPr>
                <a:t>CS-03</a:t>
              </a:r>
              <a:endParaRPr lang="zh-TW" sz="1200" kern="100">
                <a:effectLst/>
                <a:latin typeface="Times New Roman"/>
                <a:ea typeface="新細明體"/>
                <a:cs typeface="Mangal"/>
              </a:endParaRPr>
            </a:p>
          </p:txBody>
        </p:sp>
        <p:sp>
          <p:nvSpPr>
            <p:cNvPr id="199" name="Oval 520"/>
            <p:cNvSpPr>
              <a:spLocks noChangeArrowheads="1"/>
            </p:cNvSpPr>
            <p:nvPr/>
          </p:nvSpPr>
          <p:spPr bwMode="auto">
            <a:xfrm>
              <a:off x="2925445" y="4199889"/>
              <a:ext cx="936000" cy="360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en-US" sz="1000" kern="100">
                  <a:effectLst/>
                  <a:latin typeface="Times New Roman"/>
                  <a:ea typeface="新細明體"/>
                  <a:cs typeface="Times New Roman"/>
                </a:rPr>
                <a:t>CS-04</a:t>
              </a:r>
              <a:endParaRPr lang="zh-TW" sz="1200" kern="100">
                <a:effectLst/>
                <a:latin typeface="Times New Roman"/>
                <a:ea typeface="新細明體"/>
                <a:cs typeface="Mangal"/>
              </a:endParaRPr>
            </a:p>
          </p:txBody>
        </p:sp>
        <p:cxnSp>
          <p:nvCxnSpPr>
            <p:cNvPr id="200" name="AutoShape 521"/>
            <p:cNvCxnSpPr>
              <a:cxnSpLocks noChangeShapeType="1"/>
              <a:stCxn id="162" idx="3"/>
              <a:endCxn id="196" idx="2"/>
            </p:cNvCxnSpPr>
            <p:nvPr/>
          </p:nvCxnSpPr>
          <p:spPr bwMode="auto">
            <a:xfrm flipV="1">
              <a:off x="2517140" y="3511844"/>
              <a:ext cx="408305" cy="36133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1" name="AutoShape 522"/>
            <p:cNvCxnSpPr>
              <a:cxnSpLocks noChangeShapeType="1"/>
              <a:stCxn id="162" idx="3"/>
              <a:endCxn id="197" idx="2"/>
            </p:cNvCxnSpPr>
            <p:nvPr/>
          </p:nvCxnSpPr>
          <p:spPr bwMode="auto">
            <a:xfrm flipV="1">
              <a:off x="2517140" y="3818549"/>
              <a:ext cx="401955" cy="5463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2" name="AutoShape 523"/>
            <p:cNvCxnSpPr>
              <a:cxnSpLocks noChangeShapeType="1"/>
              <a:stCxn id="162" idx="3"/>
              <a:endCxn id="198" idx="2"/>
            </p:cNvCxnSpPr>
            <p:nvPr/>
          </p:nvCxnSpPr>
          <p:spPr bwMode="auto">
            <a:xfrm>
              <a:off x="2517140" y="3873183"/>
              <a:ext cx="401955" cy="22476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3" name="AutoShape 524"/>
            <p:cNvCxnSpPr>
              <a:cxnSpLocks noChangeShapeType="1"/>
              <a:stCxn id="162" idx="3"/>
              <a:endCxn id="199" idx="2"/>
            </p:cNvCxnSpPr>
            <p:nvPr/>
          </p:nvCxnSpPr>
          <p:spPr bwMode="auto">
            <a:xfrm>
              <a:off x="2517140" y="3873183"/>
              <a:ext cx="408305" cy="50670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04" name="Oval 525"/>
            <p:cNvSpPr>
              <a:spLocks noChangeArrowheads="1"/>
            </p:cNvSpPr>
            <p:nvPr/>
          </p:nvSpPr>
          <p:spPr bwMode="auto">
            <a:xfrm>
              <a:off x="4888230" y="4453889"/>
              <a:ext cx="936000" cy="360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en-US" sz="1000" kern="100">
                  <a:effectLst/>
                  <a:latin typeface="Times New Roman"/>
                  <a:ea typeface="新細明體"/>
                  <a:cs typeface="Times New Roman"/>
                </a:rPr>
                <a:t>MIS-01</a:t>
              </a:r>
              <a:endParaRPr lang="zh-TW" sz="1200" kern="100">
                <a:effectLst/>
                <a:latin typeface="Times New Roman"/>
                <a:ea typeface="新細明體"/>
                <a:cs typeface="Mangal"/>
              </a:endParaRPr>
            </a:p>
          </p:txBody>
        </p:sp>
        <p:sp>
          <p:nvSpPr>
            <p:cNvPr id="205" name="Oval 526"/>
            <p:cNvSpPr>
              <a:spLocks noChangeArrowheads="1"/>
            </p:cNvSpPr>
            <p:nvPr/>
          </p:nvSpPr>
          <p:spPr bwMode="auto">
            <a:xfrm>
              <a:off x="4893310" y="4742814"/>
              <a:ext cx="936000" cy="360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en-US" sz="1000" kern="100">
                  <a:effectLst/>
                  <a:latin typeface="Times New Roman"/>
                  <a:ea typeface="新細明體"/>
                  <a:cs typeface="Times New Roman"/>
                </a:rPr>
                <a:t>MIS-02</a:t>
              </a:r>
              <a:r>
                <a:rPr lang="zh-TW" sz="1000" kern="100">
                  <a:effectLst/>
                  <a:latin typeface="Times New Roman"/>
                  <a:ea typeface="新細明體"/>
                  <a:cs typeface="Times New Roman"/>
                </a:rPr>
                <a:t>ˇˇ</a:t>
              </a:r>
              <a:endParaRPr lang="zh-TW" sz="1200" kern="100">
                <a:effectLst/>
                <a:latin typeface="Times New Roman"/>
                <a:ea typeface="新細明體"/>
                <a:cs typeface="Mangal"/>
              </a:endParaRPr>
            </a:p>
          </p:txBody>
        </p:sp>
        <p:sp>
          <p:nvSpPr>
            <p:cNvPr id="206" name="Oval 529"/>
            <p:cNvSpPr>
              <a:spLocks noChangeArrowheads="1"/>
            </p:cNvSpPr>
            <p:nvPr/>
          </p:nvSpPr>
          <p:spPr bwMode="auto">
            <a:xfrm>
              <a:off x="4892040" y="5022849"/>
              <a:ext cx="936000" cy="360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en-US" sz="1000" kern="100" dirty="0">
                  <a:effectLst/>
                  <a:latin typeface="Times New Roman"/>
                  <a:ea typeface="新細明體"/>
                  <a:cs typeface="Times New Roman"/>
                </a:rPr>
                <a:t>MIS-03</a:t>
              </a:r>
              <a:endParaRPr lang="zh-TW" sz="1200" kern="100" dirty="0">
                <a:effectLst/>
                <a:latin typeface="Times New Roman"/>
                <a:ea typeface="新細明體"/>
                <a:cs typeface="Mangal"/>
              </a:endParaRPr>
            </a:p>
          </p:txBody>
        </p:sp>
        <p:sp>
          <p:nvSpPr>
            <p:cNvPr id="207" name="Oval 530"/>
            <p:cNvSpPr>
              <a:spLocks noChangeArrowheads="1"/>
            </p:cNvSpPr>
            <p:nvPr/>
          </p:nvSpPr>
          <p:spPr bwMode="auto">
            <a:xfrm>
              <a:off x="4888865" y="5308599"/>
              <a:ext cx="936000" cy="360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en-US" sz="1000" kern="100">
                  <a:effectLst/>
                  <a:latin typeface="Times New Roman"/>
                  <a:ea typeface="新細明體"/>
                  <a:cs typeface="Times New Roman"/>
                </a:rPr>
                <a:t>MIS-04</a:t>
              </a:r>
              <a:endParaRPr lang="zh-TW" sz="1200" kern="100">
                <a:effectLst/>
                <a:latin typeface="Times New Roman"/>
                <a:ea typeface="新細明體"/>
                <a:cs typeface="Mangal"/>
              </a:endParaRPr>
            </a:p>
          </p:txBody>
        </p:sp>
        <p:sp>
          <p:nvSpPr>
            <p:cNvPr id="208" name="Oval 531"/>
            <p:cNvSpPr>
              <a:spLocks noChangeArrowheads="1"/>
            </p:cNvSpPr>
            <p:nvPr/>
          </p:nvSpPr>
          <p:spPr bwMode="auto">
            <a:xfrm>
              <a:off x="2929255" y="5992540"/>
              <a:ext cx="828000" cy="360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en-US" sz="1000" kern="100">
                  <a:effectLst/>
                  <a:latin typeface="Times New Roman"/>
                  <a:ea typeface="新細明體"/>
                  <a:cs typeface="Times New Roman"/>
                </a:rPr>
                <a:t>IS-01</a:t>
              </a:r>
              <a:endParaRPr lang="zh-TW" sz="1200" kern="100">
                <a:effectLst/>
                <a:latin typeface="Times New Roman"/>
                <a:ea typeface="新細明體"/>
                <a:cs typeface="Mangal"/>
              </a:endParaRPr>
            </a:p>
          </p:txBody>
        </p:sp>
        <p:sp>
          <p:nvSpPr>
            <p:cNvPr id="209" name="Oval 532"/>
            <p:cNvSpPr>
              <a:spLocks noChangeArrowheads="1"/>
            </p:cNvSpPr>
            <p:nvPr/>
          </p:nvSpPr>
          <p:spPr bwMode="auto">
            <a:xfrm>
              <a:off x="2934335" y="6362948"/>
              <a:ext cx="828000" cy="360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en-US" sz="1000" kern="100">
                  <a:effectLst/>
                  <a:latin typeface="Times New Roman"/>
                  <a:ea typeface="新細明體"/>
                  <a:cs typeface="Times New Roman"/>
                </a:rPr>
                <a:t>IS-02</a:t>
              </a:r>
              <a:endParaRPr lang="zh-TW" sz="1200" kern="100">
                <a:effectLst/>
                <a:latin typeface="Times New Roman"/>
                <a:ea typeface="新細明體"/>
                <a:cs typeface="Mangal"/>
              </a:endParaRPr>
            </a:p>
          </p:txBody>
        </p:sp>
        <p:sp>
          <p:nvSpPr>
            <p:cNvPr id="210" name="Oval 533"/>
            <p:cNvSpPr>
              <a:spLocks noChangeArrowheads="1"/>
            </p:cNvSpPr>
            <p:nvPr/>
          </p:nvSpPr>
          <p:spPr bwMode="auto">
            <a:xfrm>
              <a:off x="2927985" y="7471408"/>
              <a:ext cx="828000" cy="360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ts val="1000"/>
                </a:lnSpc>
                <a:spcAft>
                  <a:spcPts val="0"/>
                </a:spcAft>
              </a:pPr>
              <a:r>
                <a:rPr lang="en-US" sz="1000" kern="100">
                  <a:effectLst/>
                  <a:latin typeface="Times New Roman"/>
                  <a:ea typeface="新細明體"/>
                  <a:cs typeface="Times New Roman"/>
                </a:rPr>
                <a:t>IS-05</a:t>
              </a:r>
              <a:endParaRPr lang="zh-TW" sz="1200" kern="100">
                <a:effectLst/>
                <a:latin typeface="Times New Roman"/>
                <a:ea typeface="新細明體"/>
                <a:cs typeface="Mangal"/>
              </a:endParaRPr>
            </a:p>
          </p:txBody>
        </p:sp>
        <p:sp>
          <p:nvSpPr>
            <p:cNvPr id="211" name="Oval 534"/>
            <p:cNvSpPr>
              <a:spLocks noChangeArrowheads="1"/>
            </p:cNvSpPr>
            <p:nvPr/>
          </p:nvSpPr>
          <p:spPr bwMode="auto">
            <a:xfrm>
              <a:off x="2943860" y="6735484"/>
              <a:ext cx="828000" cy="360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en-US" sz="1000" kern="100">
                  <a:effectLst/>
                  <a:latin typeface="Times New Roman"/>
                  <a:ea typeface="新細明體"/>
                  <a:cs typeface="Times New Roman"/>
                </a:rPr>
                <a:t>IS-03</a:t>
              </a:r>
              <a:endParaRPr lang="zh-TW" sz="1200" kern="100">
                <a:effectLst/>
                <a:latin typeface="Times New Roman"/>
                <a:ea typeface="新細明體"/>
                <a:cs typeface="Mangal"/>
              </a:endParaRPr>
            </a:p>
          </p:txBody>
        </p:sp>
        <p:sp>
          <p:nvSpPr>
            <p:cNvPr id="212" name="Oval 535"/>
            <p:cNvSpPr>
              <a:spLocks noChangeArrowheads="1"/>
            </p:cNvSpPr>
            <p:nvPr/>
          </p:nvSpPr>
          <p:spPr bwMode="auto">
            <a:xfrm>
              <a:off x="2932430" y="7095484"/>
              <a:ext cx="828000" cy="360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en-US" sz="1000" kern="100">
                  <a:effectLst/>
                  <a:latin typeface="Times New Roman"/>
                  <a:ea typeface="新細明體"/>
                  <a:cs typeface="Times New Roman"/>
                </a:rPr>
                <a:t>IS-04</a:t>
              </a:r>
              <a:endParaRPr lang="zh-TW" sz="1200" kern="100">
                <a:effectLst/>
                <a:latin typeface="Times New Roman"/>
                <a:ea typeface="新細明體"/>
                <a:cs typeface="Mangal"/>
              </a:endParaRPr>
            </a:p>
          </p:txBody>
        </p:sp>
        <p:cxnSp>
          <p:nvCxnSpPr>
            <p:cNvPr id="213" name="AutoShape 536"/>
            <p:cNvCxnSpPr>
              <a:cxnSpLocks noChangeShapeType="1"/>
              <a:stCxn id="164" idx="3"/>
              <a:endCxn id="208" idx="2"/>
            </p:cNvCxnSpPr>
            <p:nvPr/>
          </p:nvCxnSpPr>
          <p:spPr bwMode="auto">
            <a:xfrm flipV="1">
              <a:off x="2545715" y="6172540"/>
              <a:ext cx="383540" cy="46225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4" name="AutoShape 537"/>
            <p:cNvCxnSpPr>
              <a:cxnSpLocks noChangeShapeType="1"/>
              <a:stCxn id="164" idx="3"/>
              <a:endCxn id="211" idx="2"/>
            </p:cNvCxnSpPr>
            <p:nvPr/>
          </p:nvCxnSpPr>
          <p:spPr bwMode="auto">
            <a:xfrm>
              <a:off x="2545715" y="6634798"/>
              <a:ext cx="398145" cy="28068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5" name="AutoShape 538"/>
            <p:cNvCxnSpPr>
              <a:cxnSpLocks noChangeShapeType="1"/>
              <a:stCxn id="164" idx="3"/>
              <a:endCxn id="209" idx="2"/>
            </p:cNvCxnSpPr>
            <p:nvPr/>
          </p:nvCxnSpPr>
          <p:spPr bwMode="auto">
            <a:xfrm flipV="1">
              <a:off x="2545715" y="6542948"/>
              <a:ext cx="388620" cy="9185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6" name="AutoShape 539"/>
            <p:cNvCxnSpPr>
              <a:cxnSpLocks noChangeShapeType="1"/>
              <a:stCxn id="164" idx="3"/>
              <a:endCxn id="212" idx="2"/>
            </p:cNvCxnSpPr>
            <p:nvPr/>
          </p:nvCxnSpPr>
          <p:spPr bwMode="auto">
            <a:xfrm>
              <a:off x="2545715" y="6634798"/>
              <a:ext cx="386715" cy="64068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7" name="AutoShape 540"/>
            <p:cNvCxnSpPr>
              <a:cxnSpLocks noChangeShapeType="1"/>
              <a:stCxn id="164" idx="3"/>
              <a:endCxn id="210" idx="2"/>
            </p:cNvCxnSpPr>
            <p:nvPr/>
          </p:nvCxnSpPr>
          <p:spPr bwMode="auto">
            <a:xfrm>
              <a:off x="2545715" y="6634798"/>
              <a:ext cx="382270" cy="101661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8" name="AutoShape 541"/>
            <p:cNvCxnSpPr>
              <a:cxnSpLocks noChangeShapeType="1"/>
              <a:stCxn id="163" idx="3"/>
              <a:endCxn id="204" idx="2"/>
            </p:cNvCxnSpPr>
            <p:nvPr/>
          </p:nvCxnSpPr>
          <p:spPr bwMode="auto">
            <a:xfrm flipV="1">
              <a:off x="2507615" y="4633889"/>
              <a:ext cx="2380615" cy="312761"/>
            </a:xfrm>
            <a:prstGeom prst="bentConnector3">
              <a:avLst>
                <a:gd name="adj1" fmla="val 59746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9" name="AutoShape 542"/>
            <p:cNvCxnSpPr>
              <a:cxnSpLocks noChangeShapeType="1"/>
              <a:stCxn id="163" idx="3"/>
              <a:endCxn id="205" idx="2"/>
            </p:cNvCxnSpPr>
            <p:nvPr/>
          </p:nvCxnSpPr>
          <p:spPr bwMode="auto">
            <a:xfrm flipV="1">
              <a:off x="2507615" y="4922814"/>
              <a:ext cx="2385695" cy="23836"/>
            </a:xfrm>
            <a:prstGeom prst="bentConnector3">
              <a:avLst>
                <a:gd name="adj1" fmla="val 59835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0" name="AutoShape 543"/>
            <p:cNvCxnSpPr>
              <a:cxnSpLocks noChangeShapeType="1"/>
              <a:stCxn id="163" idx="3"/>
              <a:endCxn id="206" idx="2"/>
            </p:cNvCxnSpPr>
            <p:nvPr/>
          </p:nvCxnSpPr>
          <p:spPr bwMode="auto">
            <a:xfrm>
              <a:off x="2507615" y="4946650"/>
              <a:ext cx="2384425" cy="256199"/>
            </a:xfrm>
            <a:prstGeom prst="bentConnector3">
              <a:avLst>
                <a:gd name="adj1" fmla="val 59509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1" name="AutoShape 544"/>
            <p:cNvCxnSpPr>
              <a:cxnSpLocks noChangeShapeType="1"/>
              <a:stCxn id="163" idx="3"/>
              <a:endCxn id="207" idx="2"/>
            </p:cNvCxnSpPr>
            <p:nvPr/>
          </p:nvCxnSpPr>
          <p:spPr bwMode="auto">
            <a:xfrm>
              <a:off x="2507615" y="4946650"/>
              <a:ext cx="2381250" cy="541949"/>
            </a:xfrm>
            <a:prstGeom prst="bentConnector3">
              <a:avLst>
                <a:gd name="adj1" fmla="val 59743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2" name="AutoShape 545"/>
            <p:cNvCxnSpPr>
              <a:cxnSpLocks noChangeShapeType="1"/>
              <a:stCxn id="163" idx="3"/>
              <a:endCxn id="231" idx="2"/>
            </p:cNvCxnSpPr>
            <p:nvPr/>
          </p:nvCxnSpPr>
          <p:spPr bwMode="auto">
            <a:xfrm>
              <a:off x="2507615" y="4946650"/>
              <a:ext cx="2374900" cy="830874"/>
            </a:xfrm>
            <a:prstGeom prst="bentConnector3">
              <a:avLst>
                <a:gd name="adj1" fmla="val 59991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3" name="AutoShape 546"/>
            <p:cNvCxnSpPr>
              <a:cxnSpLocks noChangeShapeType="1"/>
              <a:stCxn id="163" idx="3"/>
              <a:endCxn id="232" idx="2"/>
            </p:cNvCxnSpPr>
            <p:nvPr/>
          </p:nvCxnSpPr>
          <p:spPr bwMode="auto">
            <a:xfrm>
              <a:off x="2507615" y="4946650"/>
              <a:ext cx="2379980" cy="1109005"/>
            </a:xfrm>
            <a:prstGeom prst="bentConnector3">
              <a:avLst>
                <a:gd name="adj1" fmla="val 59859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4" name="AutoShape 547"/>
            <p:cNvCxnSpPr>
              <a:cxnSpLocks noChangeShapeType="1"/>
              <a:stCxn id="225" idx="3"/>
              <a:endCxn id="159" idx="1"/>
            </p:cNvCxnSpPr>
            <p:nvPr/>
          </p:nvCxnSpPr>
          <p:spPr bwMode="auto">
            <a:xfrm flipV="1">
              <a:off x="1046480" y="410210"/>
              <a:ext cx="248285" cy="1964055"/>
            </a:xfrm>
            <a:prstGeom prst="bentConnector3">
              <a:avLst>
                <a:gd name="adj1" fmla="val 4987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25" name="AutoShape 548"/>
            <p:cNvSpPr>
              <a:spLocks noChangeArrowheads="1"/>
            </p:cNvSpPr>
            <p:nvPr/>
          </p:nvSpPr>
          <p:spPr bwMode="auto">
            <a:xfrm>
              <a:off x="97155" y="2115820"/>
              <a:ext cx="949325" cy="51689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>
                <a:spcBef>
                  <a:spcPts val="600"/>
                </a:spcBef>
                <a:spcAft>
                  <a:spcPts val="0"/>
                </a:spcAft>
              </a:pPr>
              <a:r>
                <a:rPr lang="en-US" sz="1400" b="1" kern="100" dirty="0">
                  <a:effectLst/>
                  <a:latin typeface="Times New Roman"/>
                  <a:ea typeface="新細明體"/>
                  <a:cs typeface="Mangal"/>
                </a:rPr>
                <a:t>LTC-CMS</a:t>
              </a:r>
              <a:endParaRPr lang="zh-TW" sz="1200" kern="100" dirty="0">
                <a:effectLst/>
                <a:latin typeface="Times New Roman"/>
                <a:ea typeface="新細明體"/>
                <a:cs typeface="Mangal"/>
              </a:endParaRPr>
            </a:p>
          </p:txBody>
        </p:sp>
        <p:cxnSp>
          <p:nvCxnSpPr>
            <p:cNvPr id="226" name="AutoShape 549"/>
            <p:cNvCxnSpPr>
              <a:cxnSpLocks noChangeShapeType="1"/>
              <a:stCxn id="225" idx="3"/>
              <a:endCxn id="160" idx="1"/>
            </p:cNvCxnSpPr>
            <p:nvPr/>
          </p:nvCxnSpPr>
          <p:spPr bwMode="auto">
            <a:xfrm flipV="1">
              <a:off x="1046480" y="2038612"/>
              <a:ext cx="252095" cy="33565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7" name="AutoShape 550"/>
            <p:cNvCxnSpPr>
              <a:cxnSpLocks noChangeShapeType="1"/>
              <a:stCxn id="225" idx="3"/>
              <a:endCxn id="161" idx="1"/>
            </p:cNvCxnSpPr>
            <p:nvPr/>
          </p:nvCxnSpPr>
          <p:spPr bwMode="auto">
            <a:xfrm>
              <a:off x="1046480" y="2374265"/>
              <a:ext cx="257175" cy="62085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8" name="AutoShape 551"/>
            <p:cNvCxnSpPr>
              <a:cxnSpLocks noChangeShapeType="1"/>
              <a:stCxn id="225" idx="3"/>
              <a:endCxn id="162" idx="1"/>
            </p:cNvCxnSpPr>
            <p:nvPr/>
          </p:nvCxnSpPr>
          <p:spPr bwMode="auto">
            <a:xfrm>
              <a:off x="1046480" y="2374265"/>
              <a:ext cx="262890" cy="149891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9" name="AutoShape 552"/>
            <p:cNvCxnSpPr>
              <a:cxnSpLocks noChangeShapeType="1"/>
              <a:stCxn id="225" idx="3"/>
              <a:endCxn id="163" idx="1"/>
            </p:cNvCxnSpPr>
            <p:nvPr/>
          </p:nvCxnSpPr>
          <p:spPr bwMode="auto">
            <a:xfrm>
              <a:off x="1046480" y="2374265"/>
              <a:ext cx="253365" cy="257238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0" name="AutoShape 553"/>
            <p:cNvCxnSpPr>
              <a:cxnSpLocks noChangeShapeType="1"/>
              <a:stCxn id="225" idx="3"/>
              <a:endCxn id="164" idx="1"/>
            </p:cNvCxnSpPr>
            <p:nvPr/>
          </p:nvCxnSpPr>
          <p:spPr bwMode="auto">
            <a:xfrm>
              <a:off x="1046480" y="2374265"/>
              <a:ext cx="262890" cy="426053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31" name="Oval 527"/>
            <p:cNvSpPr>
              <a:spLocks noChangeArrowheads="1"/>
            </p:cNvSpPr>
            <p:nvPr/>
          </p:nvSpPr>
          <p:spPr bwMode="auto">
            <a:xfrm>
              <a:off x="4882515" y="5597524"/>
              <a:ext cx="936000" cy="360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en-US" sz="1000" kern="100">
                  <a:effectLst/>
                  <a:latin typeface="Times New Roman"/>
                  <a:ea typeface="新細明體"/>
                  <a:cs typeface="Times New Roman"/>
                </a:rPr>
                <a:t>MIS-05</a:t>
              </a:r>
              <a:endParaRPr lang="zh-TW" sz="1200" kern="100">
                <a:effectLst/>
                <a:latin typeface="Times New Roman"/>
                <a:ea typeface="新細明體"/>
                <a:cs typeface="Mangal"/>
              </a:endParaRPr>
            </a:p>
          </p:txBody>
        </p:sp>
        <p:sp>
          <p:nvSpPr>
            <p:cNvPr id="232" name="Oval 528"/>
            <p:cNvSpPr>
              <a:spLocks noChangeArrowheads="1"/>
            </p:cNvSpPr>
            <p:nvPr/>
          </p:nvSpPr>
          <p:spPr bwMode="auto">
            <a:xfrm>
              <a:off x="4887595" y="5875655"/>
              <a:ext cx="936000" cy="360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en-US" sz="1000" kern="100">
                  <a:effectLst/>
                  <a:latin typeface="Times New Roman"/>
                  <a:ea typeface="新細明體"/>
                  <a:cs typeface="Times New Roman"/>
                </a:rPr>
                <a:t>MIS-06</a:t>
              </a:r>
              <a:endParaRPr lang="zh-TW" sz="1200" kern="100">
                <a:effectLst/>
                <a:latin typeface="Times New Roman"/>
                <a:ea typeface="新細明體"/>
                <a:cs typeface="Mangal"/>
              </a:endParaRPr>
            </a:p>
          </p:txBody>
        </p:sp>
        <p:cxnSp>
          <p:nvCxnSpPr>
            <p:cNvPr id="233" name="AutoShape 492"/>
            <p:cNvCxnSpPr>
              <a:cxnSpLocks noChangeShapeType="1"/>
              <a:stCxn id="159" idx="3"/>
              <a:endCxn id="166" idx="2"/>
            </p:cNvCxnSpPr>
            <p:nvPr/>
          </p:nvCxnSpPr>
          <p:spPr bwMode="auto">
            <a:xfrm>
              <a:off x="2437866" y="415551"/>
              <a:ext cx="2344320" cy="285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34" name="Oval 501"/>
            <p:cNvSpPr>
              <a:spLocks noChangeArrowheads="1"/>
            </p:cNvSpPr>
            <p:nvPr/>
          </p:nvSpPr>
          <p:spPr bwMode="auto">
            <a:xfrm>
              <a:off x="2875915" y="2204719"/>
              <a:ext cx="936000" cy="360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en-US" sz="1000" kern="100">
                  <a:effectLst/>
                  <a:latin typeface="Times New Roman"/>
                  <a:ea typeface="新細明體"/>
                  <a:cs typeface="Times New Roman"/>
                </a:rPr>
                <a:t>HNS-03</a:t>
              </a:r>
              <a:endParaRPr lang="zh-TW" sz="1200" kern="100">
                <a:effectLst/>
                <a:latin typeface="Times New Roman"/>
                <a:ea typeface="新細明體"/>
                <a:cs typeface="Mangal"/>
              </a:endParaRPr>
            </a:p>
          </p:txBody>
        </p:sp>
      </p:grpSp>
      <p:sp>
        <p:nvSpPr>
          <p:cNvPr id="235" name="標題 1"/>
          <p:cNvSpPr txBox="1">
            <a:spLocks/>
          </p:cNvSpPr>
          <p:nvPr/>
        </p:nvSpPr>
        <p:spPr>
          <a:xfrm>
            <a:off x="539552" y="130622"/>
            <a:ext cx="8229600" cy="92211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華康粗圓體" pitchFamily="49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華康粗圓體" pitchFamily="49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華康粗圓體" pitchFamily="49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" charset="0"/>
                <a:ea typeface="華康粗圓體" pitchFamily="49" charset="-120"/>
              </a:defRPr>
            </a:lvl9pPr>
          </a:lstStyle>
          <a:p>
            <a:r>
              <a:rPr lang="zh-TW" altLang="en-US" sz="3200" kern="0" dirty="0" smtClean="0">
                <a:solidFill>
                  <a:srgbClr val="0033CC"/>
                </a:solidFill>
              </a:rPr>
              <a:t>長照案例</a:t>
            </a:r>
            <a:r>
              <a:rPr lang="zh-TW" altLang="en-US" sz="3200" kern="0" dirty="0">
                <a:solidFill>
                  <a:srgbClr val="0033CC"/>
                </a:solidFill>
              </a:rPr>
              <a:t>分類系統分類樹</a:t>
            </a:r>
          </a:p>
        </p:txBody>
      </p:sp>
      <p:sp>
        <p:nvSpPr>
          <p:cNvPr id="80" name="文字方塊 79"/>
          <p:cNvSpPr txBox="1"/>
          <p:nvPr/>
        </p:nvSpPr>
        <p:spPr>
          <a:xfrm>
            <a:off x="5796136" y="594928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復能服務另行規畫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74218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3600" dirty="0" smtClean="0">
                <a:latin typeface="Times New Roman" pitchFamily="18" charset="0"/>
                <a:cs typeface="Times New Roman" pitchFamily="18" charset="0"/>
              </a:rPr>
              <a:t>LTC</a:t>
            </a:r>
            <a:r>
              <a:rPr lang="zh-TW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600" dirty="0" smtClean="0">
                <a:latin typeface="Times New Roman" pitchFamily="18" charset="0"/>
                <a:cs typeface="Times New Roman" pitchFamily="18" charset="0"/>
              </a:rPr>
              <a:t>Bundles(</a:t>
            </a:r>
            <a:r>
              <a:rPr lang="zh-TW" altLang="en-US" sz="3600" dirty="0" smtClean="0">
                <a:latin typeface="Times New Roman" pitchFamily="18" charset="0"/>
                <a:cs typeface="Times New Roman" pitchFamily="18" charset="0"/>
              </a:rPr>
              <a:t>包裹支付或服務提供</a:t>
            </a:r>
            <a:r>
              <a:rPr lang="en-US" altLang="zh-TW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altLang="zh-TW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zh-TW" altLang="en-US" sz="3600" dirty="0" smtClean="0">
                <a:latin typeface="Times New Roman" pitchFamily="18" charset="0"/>
                <a:cs typeface="Times New Roman" pitchFamily="18" charset="0"/>
              </a:rPr>
              <a:t>長保鼓勵多元創新整合服務</a:t>
            </a:r>
            <a:r>
              <a:rPr lang="en-US" altLang="zh-TW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3600" dirty="0" smtClean="0">
                <a:latin typeface="Times New Roman" pitchFamily="18" charset="0"/>
                <a:cs typeface="Times New Roman" pitchFamily="18" charset="0"/>
              </a:rPr>
            </a:br>
            <a:endParaRPr lang="zh-TW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2600" dirty="0" smtClean="0"/>
              <a:t>小包</a:t>
            </a:r>
            <a:r>
              <a:rPr lang="en-US" altLang="zh-TW" sz="2600" dirty="0" smtClean="0"/>
              <a:t>(A</a:t>
            </a:r>
            <a:r>
              <a:rPr lang="zh-TW" altLang="en-US" sz="2600" dirty="0" smtClean="0"/>
              <a:t>套餐</a:t>
            </a:r>
            <a:r>
              <a:rPr lang="en-US" altLang="zh-TW" sz="2600" dirty="0" smtClean="0"/>
              <a:t>):</a:t>
            </a:r>
            <a:r>
              <a:rPr lang="zh-TW" altLang="en-US" sz="2600" dirty="0" smtClean="0"/>
              <a:t>鼓勵</a:t>
            </a:r>
            <a:r>
              <a:rPr lang="en-US" altLang="zh-TW" sz="2600" dirty="0" smtClean="0"/>
              <a:t>All-in-One</a:t>
            </a:r>
            <a:r>
              <a:rPr lang="zh-TW" altLang="en-US" sz="2600" dirty="0" smtClean="0"/>
              <a:t>與月薪之服務單位</a:t>
            </a:r>
            <a:endParaRPr lang="en-US" altLang="zh-TW" sz="2600" dirty="0" smtClean="0"/>
          </a:p>
          <a:p>
            <a:pPr lvl="1"/>
            <a:r>
              <a:rPr lang="zh-TW" altLang="en-US" sz="2200" dirty="0" smtClean="0"/>
              <a:t>居家服務論人包裹給付</a:t>
            </a:r>
            <a:r>
              <a:rPr lang="en-US" altLang="zh-TW" sz="2200" dirty="0" smtClean="0"/>
              <a:t>(</a:t>
            </a:r>
            <a:r>
              <a:rPr lang="zh-TW" altLang="en-US" sz="2200" dirty="0" smtClean="0"/>
              <a:t>論案例不再論時計酬</a:t>
            </a:r>
            <a:r>
              <a:rPr lang="en-US" altLang="zh-TW" sz="2200" dirty="0" smtClean="0"/>
              <a:t>)</a:t>
            </a:r>
          </a:p>
          <a:p>
            <a:r>
              <a:rPr lang="zh-TW" altLang="en-US" sz="2600" dirty="0" smtClean="0"/>
              <a:t>中包</a:t>
            </a:r>
            <a:r>
              <a:rPr lang="en-US" altLang="zh-TW" sz="2600" dirty="0" smtClean="0"/>
              <a:t>(B</a:t>
            </a:r>
            <a:r>
              <a:rPr lang="zh-TW" altLang="en-US" sz="2600" dirty="0" smtClean="0"/>
              <a:t>套餐</a:t>
            </a:r>
            <a:r>
              <a:rPr lang="en-US" altLang="zh-TW" sz="2600" dirty="0" smtClean="0"/>
              <a:t>):</a:t>
            </a:r>
            <a:r>
              <a:rPr lang="zh-TW" altLang="en-US" sz="2600" dirty="0" smtClean="0"/>
              <a:t>鼓勵跨專業整合</a:t>
            </a:r>
            <a:endParaRPr lang="en-US" altLang="zh-TW" sz="2600" dirty="0" smtClean="0"/>
          </a:p>
          <a:p>
            <a:pPr lvl="1"/>
            <a:r>
              <a:rPr lang="zh-TW" altLang="en-US" sz="2200" dirty="0" smtClean="0"/>
              <a:t>居家服務與居護、居家復健、交通接送、送餐、日照，輔具、無障礙環境等自由混搭，包裹給付。</a:t>
            </a:r>
            <a:endParaRPr lang="en-US" altLang="zh-TW" sz="2200" dirty="0" smtClean="0"/>
          </a:p>
          <a:p>
            <a:pPr lvl="1"/>
            <a:r>
              <a:rPr lang="zh-TW" altLang="en-US" sz="2200" dirty="0" smtClean="0"/>
              <a:t>未來擴大到長保</a:t>
            </a:r>
            <a:r>
              <a:rPr lang="en-US" altLang="zh-TW" sz="2200" dirty="0" smtClean="0"/>
              <a:t>13</a:t>
            </a:r>
            <a:r>
              <a:rPr lang="zh-TW" altLang="en-US" sz="2200" dirty="0" smtClean="0"/>
              <a:t>項給付</a:t>
            </a:r>
            <a:r>
              <a:rPr lang="en-US" altLang="zh-TW" sz="2200" dirty="0" smtClean="0"/>
              <a:t>(</a:t>
            </a:r>
            <a:r>
              <a:rPr lang="zh-TW" altLang="en-US" sz="2200" dirty="0" smtClean="0"/>
              <a:t>如自我照顧或復健訓練、護理、照顧者支持服務等</a:t>
            </a:r>
            <a:r>
              <a:rPr lang="en-US" altLang="zh-TW" sz="2200" dirty="0" smtClean="0"/>
              <a:t>)</a:t>
            </a:r>
            <a:r>
              <a:rPr lang="zh-TW" altLang="en-US" sz="2200" dirty="0" smtClean="0"/>
              <a:t>或縣市政府加碼服務</a:t>
            </a:r>
            <a:endParaRPr lang="en-US" altLang="zh-TW" sz="2200" dirty="0" smtClean="0"/>
          </a:p>
          <a:p>
            <a:r>
              <a:rPr lang="zh-TW" altLang="en-US" sz="2600" dirty="0" smtClean="0"/>
              <a:t>大包</a:t>
            </a:r>
            <a:r>
              <a:rPr lang="en-US" altLang="zh-TW" sz="2600" dirty="0" smtClean="0"/>
              <a:t>(C</a:t>
            </a:r>
            <a:r>
              <a:rPr lang="zh-TW" altLang="en-US" sz="2600" dirty="0" smtClean="0"/>
              <a:t> 套餐</a:t>
            </a:r>
            <a:r>
              <a:rPr lang="en-US" altLang="zh-TW" sz="2600" dirty="0" smtClean="0"/>
              <a:t>):</a:t>
            </a:r>
            <a:r>
              <a:rPr lang="zh-TW" altLang="en-US" sz="2600" dirty="0" smtClean="0"/>
              <a:t>跨域整合長照與醫療</a:t>
            </a:r>
            <a:endParaRPr lang="en-US" altLang="zh-TW" sz="2600" dirty="0" smtClean="0"/>
          </a:p>
          <a:p>
            <a:pPr lvl="1"/>
            <a:r>
              <a:rPr lang="zh-TW" altLang="en-US" sz="1800" dirty="0" smtClean="0"/>
              <a:t>連結長照</a:t>
            </a:r>
            <a:r>
              <a:rPr lang="en-US" altLang="zh-TW" sz="1800" dirty="0" smtClean="0"/>
              <a:t>(A</a:t>
            </a:r>
            <a:r>
              <a:rPr lang="zh-TW" altLang="en-US" sz="1800" dirty="0" smtClean="0"/>
              <a:t>或</a:t>
            </a:r>
            <a:r>
              <a:rPr lang="en-US" altLang="zh-TW" sz="1800" dirty="0" smtClean="0"/>
              <a:t>B)</a:t>
            </a:r>
            <a:r>
              <a:rPr lang="zh-TW" altLang="en-US" sz="1800" dirty="0" smtClean="0"/>
              <a:t>與居家醫療整合照護計畫</a:t>
            </a:r>
            <a:r>
              <a:rPr lang="en-US" altLang="zh-TW" sz="1800" dirty="0" smtClean="0"/>
              <a:t>(C)</a:t>
            </a:r>
          </a:p>
          <a:p>
            <a:pPr lvl="1"/>
            <a:r>
              <a:rPr lang="zh-TW" altLang="en-US" sz="1800" dirty="0" smtClean="0"/>
              <a:t>連結基層醫療、醫院、長照服務</a:t>
            </a:r>
            <a:r>
              <a:rPr lang="en-US" altLang="zh-TW" sz="1800" dirty="0" smtClean="0"/>
              <a:t>(</a:t>
            </a:r>
            <a:r>
              <a:rPr lang="en-US" altLang="zh-TW" sz="1800" b="1" dirty="0" smtClean="0">
                <a:solidFill>
                  <a:srgbClr val="FF0000"/>
                </a:solidFill>
              </a:rPr>
              <a:t>PACE</a:t>
            </a:r>
            <a:r>
              <a:rPr lang="en-US" altLang="zh-TW" sz="1800" dirty="0" smtClean="0"/>
              <a:t>)</a:t>
            </a:r>
            <a:endParaRPr lang="en-US" altLang="zh-TW" sz="2600" dirty="0" smtClean="0"/>
          </a:p>
          <a:p>
            <a:r>
              <a:rPr lang="zh-TW" altLang="en-US" sz="2600" dirty="0" smtClean="0"/>
              <a:t>超值包</a:t>
            </a:r>
            <a:r>
              <a:rPr lang="en-US" altLang="zh-TW" sz="2600" dirty="0" smtClean="0"/>
              <a:t>(D</a:t>
            </a:r>
            <a:r>
              <a:rPr lang="zh-TW" altLang="en-US" sz="2600" dirty="0" smtClean="0"/>
              <a:t>套餐</a:t>
            </a:r>
            <a:r>
              <a:rPr lang="en-US" altLang="zh-TW" sz="2600" dirty="0" smtClean="0"/>
              <a:t>):</a:t>
            </a:r>
            <a:r>
              <a:rPr lang="zh-TW" altLang="en-US" sz="2600" dirty="0" smtClean="0"/>
              <a:t>跨域整合長照、醫療、社區、健康福利服務</a:t>
            </a:r>
            <a:r>
              <a:rPr lang="en-US" altLang="zh-TW" sz="2600" dirty="0" smtClean="0"/>
              <a:t>:</a:t>
            </a:r>
            <a:r>
              <a:rPr lang="zh-TW" altLang="en-US" sz="2600" dirty="0" smtClean="0"/>
              <a:t>幸福活力、在地安老</a:t>
            </a:r>
            <a:endParaRPr lang="en-US" altLang="zh-TW" sz="2600" dirty="0" smtClean="0"/>
          </a:p>
          <a:p>
            <a:pPr lvl="1"/>
            <a:endParaRPr lang="en-US" altLang="zh-TW" sz="2200" dirty="0" smtClean="0"/>
          </a:p>
          <a:p>
            <a:pPr lvl="1"/>
            <a:endParaRPr lang="en-US" altLang="zh-TW" sz="2200" dirty="0" smtClean="0"/>
          </a:p>
          <a:p>
            <a:endParaRPr lang="en-US" altLang="zh-TW" sz="2600" dirty="0" smtClean="0"/>
          </a:p>
          <a:p>
            <a:endParaRPr lang="en-US" altLang="zh-TW" sz="26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2324E-18F6-4066-8489-E9E4359DD8DE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6922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>
                <a:solidFill>
                  <a:srgbClr val="000099"/>
                </a:solidFill>
              </a:rPr>
              <a:t>自我照顧能力或</a:t>
            </a:r>
            <a:r>
              <a:rPr lang="zh-TW" altLang="zh-TW" sz="3600" dirty="0" smtClean="0">
                <a:solidFill>
                  <a:srgbClr val="000099"/>
                </a:solidFill>
              </a:rPr>
              <a:t>復健訓練服務</a:t>
            </a:r>
            <a:r>
              <a:rPr lang="en-US" altLang="zh-TW" sz="3200" dirty="0" smtClean="0">
                <a:solidFill>
                  <a:srgbClr val="000099"/>
                </a:solidFill>
              </a:rPr>
              <a:t/>
            </a:r>
            <a:br>
              <a:rPr lang="en-US" altLang="zh-TW" sz="3200" dirty="0" smtClean="0">
                <a:solidFill>
                  <a:srgbClr val="000099"/>
                </a:solidFill>
              </a:rPr>
            </a:br>
            <a:endParaRPr lang="zh-TW" altLang="en-US" sz="3200" dirty="0">
              <a:solidFill>
                <a:srgbClr val="000099"/>
              </a:solidFill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sz="half" idx="1"/>
          </p:nvPr>
        </p:nvSpPr>
        <p:spPr>
          <a:xfrm>
            <a:off x="455689" y="1196752"/>
            <a:ext cx="8229600" cy="3168352"/>
          </a:xfrm>
        </p:spPr>
        <p:txBody>
          <a:bodyPr/>
          <a:lstStyle/>
          <a:p>
            <a:r>
              <a:rPr lang="en-US" altLang="zh-TW" sz="2400" dirty="0" smtClean="0"/>
              <a:t>1999</a:t>
            </a:r>
            <a:r>
              <a:rPr lang="zh-TW" altLang="en-US" sz="2400" dirty="0" smtClean="0"/>
              <a:t>起在國際間逐步推動：瑞典（</a:t>
            </a:r>
            <a:r>
              <a:rPr lang="en-US" altLang="zh-TW" sz="2400" dirty="0" smtClean="0"/>
              <a:t>1999)</a:t>
            </a:r>
            <a:r>
              <a:rPr lang="zh-TW" altLang="en-US" sz="2400" dirty="0" smtClean="0"/>
              <a:t>、丹麥</a:t>
            </a:r>
            <a:r>
              <a:rPr lang="en-US" altLang="zh-TW" sz="2400" dirty="0" smtClean="0"/>
              <a:t>(2008)</a:t>
            </a:r>
            <a:r>
              <a:rPr lang="zh-TW" altLang="en-US" sz="2400" dirty="0" smtClean="0"/>
              <a:t>、挪威</a:t>
            </a:r>
            <a:r>
              <a:rPr lang="en-US" altLang="zh-TW" sz="2400" dirty="0" smtClean="0"/>
              <a:t>(2011)</a:t>
            </a:r>
            <a:r>
              <a:rPr lang="zh-TW" altLang="en-US" sz="2400" dirty="0" smtClean="0"/>
              <a:t>，英國、澳洲、日本</a:t>
            </a:r>
            <a:endParaRPr lang="en-US" altLang="zh-TW" sz="2400" dirty="0" smtClean="0"/>
          </a:p>
          <a:p>
            <a:r>
              <a:rPr lang="zh-TW" altLang="en-US" sz="2400" dirty="0" smtClean="0"/>
              <a:t>透過訓練使個案能</a:t>
            </a:r>
            <a:r>
              <a:rPr lang="zh-TW" altLang="en-US" sz="2400" dirty="0" smtClean="0">
                <a:solidFill>
                  <a:srgbClr val="FF0000"/>
                </a:solidFill>
              </a:rPr>
              <a:t>有效執行或參與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自覺</a:t>
            </a:r>
            <a:r>
              <a:rPr lang="en-US" altLang="zh-TW" sz="2400" dirty="0" smtClean="0"/>
              <a:t>)</a:t>
            </a:r>
            <a:r>
              <a:rPr lang="zh-TW" altLang="en-US" sz="2400" dirty="0" smtClean="0">
                <a:solidFill>
                  <a:srgbClr val="FF0000"/>
                </a:solidFill>
              </a:rPr>
              <a:t>日常生活</a:t>
            </a:r>
            <a:r>
              <a:rPr lang="zh-TW" altLang="en-US" sz="2400" dirty="0" smtClean="0"/>
              <a:t>（最重要）</a:t>
            </a:r>
            <a:r>
              <a:rPr lang="zh-TW" altLang="en-US" sz="2400" dirty="0" smtClean="0">
                <a:solidFill>
                  <a:srgbClr val="FF0000"/>
                </a:solidFill>
              </a:rPr>
              <a:t>活動</a:t>
            </a:r>
            <a:r>
              <a:rPr lang="zh-TW" altLang="en-US" sz="2400" dirty="0" smtClean="0"/>
              <a:t>～而非被動成為被照顧者以增進失能者日常生活獨立功能，減少照顧需求～尤其是住宿型機構之使用</a:t>
            </a: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減法的照顧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zh-TW" altLang="en-US" sz="2400" dirty="0"/>
              <a:t>由</a:t>
            </a:r>
            <a:r>
              <a:rPr lang="en-US" altLang="zh-TW" sz="2400" dirty="0"/>
              <a:t>PT</a:t>
            </a:r>
            <a:r>
              <a:rPr lang="zh-TW" altLang="en-US" sz="2400" dirty="0"/>
              <a:t>、</a:t>
            </a:r>
            <a:r>
              <a:rPr lang="en-US" altLang="zh-TW" sz="2400" dirty="0"/>
              <a:t>OT</a:t>
            </a:r>
            <a:r>
              <a:rPr lang="zh-TW" altLang="en-US" sz="2400" dirty="0"/>
              <a:t>或護理專業人員，組成團隊，訓練居家照顧服務員，依據個案目標，提供密集限時以團隊為主的</a:t>
            </a:r>
            <a:r>
              <a:rPr lang="zh-TW" altLang="en-US" sz="2400" b="1" dirty="0">
                <a:solidFill>
                  <a:srgbClr val="000099"/>
                </a:solidFill>
              </a:rPr>
              <a:t>日常簡單復健訓練</a:t>
            </a:r>
            <a:r>
              <a:rPr lang="zh-TW" altLang="en-US" sz="2400" dirty="0"/>
              <a:t>（</a:t>
            </a:r>
            <a:r>
              <a:rPr lang="en-US" altLang="zh-TW" sz="2400" dirty="0"/>
              <a:t>everyday rehabilitation</a:t>
            </a:r>
            <a:r>
              <a:rPr lang="en-US" altLang="zh-TW" sz="2400" dirty="0" smtClean="0"/>
              <a:t>)</a:t>
            </a:r>
          </a:p>
          <a:p>
            <a:r>
              <a:rPr lang="zh-TW" altLang="en-US" sz="2400" dirty="0" smtClean="0"/>
              <a:t>台灣已開始導入長照服務但需建立有效制度</a:t>
            </a:r>
            <a:endParaRPr lang="en-US" altLang="zh-TW" sz="2400" dirty="0" smtClean="0"/>
          </a:p>
          <a:p>
            <a:r>
              <a:rPr lang="zh-TW" altLang="en-US" sz="2400" dirty="0"/>
              <a:t>長</a:t>
            </a:r>
            <a:r>
              <a:rPr lang="zh-TW" altLang="en-US" sz="2400" dirty="0" smtClean="0"/>
              <a:t>保已委託規劃，將視結果試辦推廣。</a:t>
            </a:r>
            <a:endParaRPr lang="en-US" altLang="zh-TW" sz="2400" dirty="0" smtClean="0"/>
          </a:p>
          <a:p>
            <a:endParaRPr lang="zh-TW" altLang="en-US" sz="2800" dirty="0"/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76256" y="6381750"/>
            <a:ext cx="2133600" cy="476250"/>
          </a:xfrm>
        </p:spPr>
        <p:txBody>
          <a:bodyPr/>
          <a:lstStyle/>
          <a:p>
            <a:pPr>
              <a:defRPr/>
            </a:pPr>
            <a:fld id="{930579BB-1A83-40F5-8330-264029F9EB33}" type="slidenum">
              <a:rPr lang="zh-TW" altLang="en-US" smtClean="0"/>
              <a:pPr>
                <a:defRPr/>
              </a:pPr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775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B19B-8374-4040-B6C1-20FB169CC0BD}" type="slidenum">
              <a:rPr lang="zh-TW" altLang="en-US" smtClean="0"/>
              <a:pPr/>
              <a:t>29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341051"/>
            <a:ext cx="5832647" cy="559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32936" y="1484784"/>
            <a:ext cx="738664" cy="48245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dirty="0"/>
              <a:t>http://www.ifa-fiv.org/wp-content/uploads/2015/12/What-is-Reablement.jpg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475656" y="594928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引自</a:t>
            </a:r>
            <a:r>
              <a:rPr lang="en-US" altLang="zh-TW" dirty="0" smtClean="0"/>
              <a:t>:</a:t>
            </a:r>
            <a:r>
              <a:rPr lang="zh-TW" altLang="en-US" dirty="0" smtClean="0"/>
              <a:t>蔡宜蓉等</a:t>
            </a:r>
            <a:r>
              <a:rPr lang="en-US" altLang="zh-TW" dirty="0" smtClean="0"/>
              <a:t>:</a:t>
            </a:r>
            <a:r>
              <a:rPr lang="zh-TW" altLang="en-US" dirty="0" smtClean="0"/>
              <a:t>生活自立或復健訓練模式之發展與服務制度之建議</a:t>
            </a:r>
            <a:r>
              <a:rPr lang="en-US" altLang="zh-TW" b="1" dirty="0" smtClean="0"/>
              <a:t> </a:t>
            </a:r>
            <a:r>
              <a:rPr lang="zh-TW" altLang="en-US" b="1" dirty="0" smtClean="0"/>
              <a:t>。衛福部</a:t>
            </a:r>
            <a:r>
              <a:rPr lang="en-US" altLang="zh-TW" b="1" dirty="0" smtClean="0"/>
              <a:t>104</a:t>
            </a:r>
            <a:r>
              <a:rPr lang="zh-TW" altLang="en-US" b="1" dirty="0" smtClean="0"/>
              <a:t>年委託計畫宣導。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92716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標題 1"/>
          <p:cNvSpPr>
            <a:spLocks noGrp="1"/>
          </p:cNvSpPr>
          <p:nvPr>
            <p:ph type="title"/>
          </p:nvPr>
        </p:nvSpPr>
        <p:spPr>
          <a:xfrm>
            <a:off x="468313" y="2781300"/>
            <a:ext cx="8229600" cy="1425575"/>
          </a:xfrm>
        </p:spPr>
        <p:txBody>
          <a:bodyPr/>
          <a:lstStyle/>
          <a:p>
            <a:r>
              <a:rPr lang="zh-TW" altLang="zh-TW" dirty="0" smtClean="0"/>
              <a:t>長照制度</a:t>
            </a:r>
            <a:r>
              <a:rPr lang="zh-TW" altLang="en-US" dirty="0" smtClean="0"/>
              <a:t>關鍵問題與規畫</a:t>
            </a:r>
          </a:p>
        </p:txBody>
      </p:sp>
      <p:sp>
        <p:nvSpPr>
          <p:cNvPr id="75779" name="投影片編號版面配置區 3"/>
          <p:cNvSpPr txBox="1">
            <a:spLocks noGrp="1"/>
          </p:cNvSpPr>
          <p:nvPr/>
        </p:nvSpPr>
        <p:spPr bwMode="auto">
          <a:xfrm>
            <a:off x="8605838" y="6481763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6236989-F337-4C81-8652-F333CEBA035C}" type="slidenum">
              <a:rPr kumimoji="0" lang="en-US" altLang="zh-TW" sz="1600"/>
              <a:pPr algn="r"/>
              <a:t>3</a:t>
            </a:fld>
            <a:endParaRPr kumimoji="0" lang="en-US" altLang="zh-TW" sz="1600"/>
          </a:p>
        </p:txBody>
      </p:sp>
    </p:spTree>
    <p:extLst>
      <p:ext uri="{BB962C8B-B14F-4D97-AF65-F5344CB8AC3E}">
        <p14:creationId xmlns="" xmlns:p14="http://schemas.microsoft.com/office/powerpoint/2010/main" val="28862991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長照</a:t>
            </a:r>
            <a:r>
              <a:rPr lang="en-US" altLang="zh-TW" sz="3200" dirty="0" smtClean="0"/>
              <a:t>2.0 2018</a:t>
            </a:r>
            <a:r>
              <a:rPr lang="zh-TW" altLang="en-US" sz="3200" dirty="0" smtClean="0"/>
              <a:t>新給付支付標準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z="2400" dirty="0" smtClean="0"/>
              <a:t>日照與居服得混合使用給付包</a:t>
            </a:r>
            <a:r>
              <a:rPr lang="en-US" altLang="zh-TW" sz="2400" dirty="0" smtClean="0"/>
              <a:t>:</a:t>
            </a:r>
          </a:p>
          <a:p>
            <a:pPr lvl="1"/>
            <a:r>
              <a:rPr lang="zh-TW" altLang="en-US" sz="2400" dirty="0" smtClean="0"/>
              <a:t>可增加需要照顧者與家庭之選擇彈性，提升日照服務彈性，擴大照顧對象，善用日照資源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兩者成本結構不同，額度轉換需精算，影響有待觀察。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需提防住宿型機構普設日照，變相因應不給付住宿機構之問題。</a:t>
            </a:r>
            <a:endParaRPr lang="en-US" altLang="zh-TW" sz="2400" dirty="0" smtClean="0"/>
          </a:p>
          <a:p>
            <a:pPr lvl="0"/>
            <a:r>
              <a:rPr lang="zh-TW" altLang="en-US" sz="2400" dirty="0" smtClean="0"/>
              <a:t>輔具服務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引進長保規劃輔具租賃制度，可隨使用者功能改變，隨時用到最適配之輔具，避免輔具不好用，影響獨立功能避免輔具閒置造成浪費。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應加強輔具使用之指導與售後服務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目前最欠缺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應定期檢討輔具支付標準合理性</a:t>
            </a:r>
            <a:endParaRPr lang="en-US" altLang="zh-TW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2324E-18F6-4066-8489-E9E4359DD8DE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長照</a:t>
            </a:r>
            <a:r>
              <a:rPr lang="en-US" altLang="zh-TW" sz="3200" dirty="0" smtClean="0"/>
              <a:t>2.0 2018</a:t>
            </a:r>
            <a:r>
              <a:rPr lang="zh-TW" altLang="en-US" sz="3200" dirty="0" smtClean="0"/>
              <a:t>新給付支付標準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z="2400" dirty="0" smtClean="0"/>
              <a:t>A</a:t>
            </a:r>
            <a:r>
              <a:rPr lang="zh-TW" altLang="en-US" sz="2400" dirty="0" smtClean="0"/>
              <a:t>單位可協助連結服務申報費用</a:t>
            </a:r>
            <a:endParaRPr lang="en-US" altLang="zh-TW" sz="2400" dirty="0" smtClean="0"/>
          </a:p>
          <a:p>
            <a:pPr lvl="1"/>
            <a:r>
              <a:rPr lang="zh-TW" altLang="en-US" sz="2200" dirty="0" smtClean="0"/>
              <a:t>舒解照管專員人力不足之問題</a:t>
            </a:r>
            <a:endParaRPr lang="en-US" altLang="zh-TW" sz="2200" dirty="0" smtClean="0"/>
          </a:p>
          <a:p>
            <a:pPr lvl="1"/>
            <a:r>
              <a:rPr lang="zh-TW" altLang="en-US" sz="2200" dirty="0" smtClean="0"/>
              <a:t>可擔任照顧協調者</a:t>
            </a:r>
            <a:r>
              <a:rPr lang="en-US" altLang="zh-TW" sz="2200" dirty="0" smtClean="0"/>
              <a:t>(care coordinator)</a:t>
            </a:r>
            <a:r>
              <a:rPr lang="zh-TW" altLang="en-US" sz="2200" dirty="0" smtClean="0"/>
              <a:t>促進跨專業服務整合</a:t>
            </a:r>
            <a:endParaRPr lang="en-US" altLang="zh-TW" sz="2200" dirty="0" smtClean="0"/>
          </a:p>
          <a:p>
            <a:pPr lvl="1"/>
            <a:r>
              <a:rPr lang="zh-TW" altLang="en-US" sz="2200" dirty="0" smtClean="0"/>
              <a:t>服務協調者</a:t>
            </a:r>
            <a:r>
              <a:rPr lang="en-US" altLang="zh-TW" sz="2200" dirty="0" smtClean="0"/>
              <a:t>(</a:t>
            </a:r>
            <a:r>
              <a:rPr lang="zh-TW" altLang="en-US" sz="2200" dirty="0" smtClean="0"/>
              <a:t>主責照顧者</a:t>
            </a:r>
            <a:r>
              <a:rPr lang="en-US" altLang="zh-TW" sz="2200" dirty="0" smtClean="0"/>
              <a:t>)</a:t>
            </a:r>
            <a:r>
              <a:rPr lang="zh-TW" altLang="en-US" sz="2200" dirty="0" smtClean="0"/>
              <a:t>應依個案需要特性而不同，限制由</a:t>
            </a:r>
            <a:r>
              <a:rPr lang="en-US" altLang="zh-TW" sz="2200" dirty="0" smtClean="0"/>
              <a:t>A</a:t>
            </a:r>
            <a:r>
              <a:rPr lang="zh-TW" altLang="en-US" sz="2200" dirty="0" smtClean="0"/>
              <a:t>擔任，限縮長照服務之彈性與適當性。</a:t>
            </a:r>
            <a:endParaRPr lang="en-US" altLang="zh-TW" sz="2200" dirty="0" smtClean="0"/>
          </a:p>
          <a:p>
            <a:pPr lvl="1"/>
            <a:r>
              <a:rPr lang="en-US" altLang="zh-TW" sz="2200" dirty="0" smtClean="0"/>
              <a:t>A</a:t>
            </a:r>
            <a:r>
              <a:rPr lang="zh-TW" altLang="en-US" sz="2200" dirty="0" smtClean="0"/>
              <a:t>單位需與長照單位簽約，處於競爭狀態，未必能充分掌握與善用當地所有資源，且利益衝突很難監控品質。</a:t>
            </a:r>
            <a:endParaRPr lang="en-US" altLang="zh-TW" sz="2200" dirty="0" smtClean="0"/>
          </a:p>
          <a:p>
            <a:pPr lvl="1"/>
            <a:r>
              <a:rPr lang="en-US" altLang="zh-TW" sz="2200" dirty="0" smtClean="0"/>
              <a:t>A</a:t>
            </a:r>
            <a:r>
              <a:rPr lang="zh-TW" altLang="en-US" sz="2200" dirty="0" smtClean="0"/>
              <a:t>單位對公私部門醫療長照衛生福利資源掌握不如照專。</a:t>
            </a:r>
            <a:endParaRPr lang="en-US" altLang="zh-TW" sz="2200" dirty="0" smtClean="0"/>
          </a:p>
          <a:p>
            <a:pPr lvl="1"/>
            <a:r>
              <a:rPr lang="zh-TW" altLang="en-US" sz="2200" dirty="0" smtClean="0"/>
              <a:t>若</a:t>
            </a:r>
            <a:r>
              <a:rPr lang="en-US" altLang="zh-TW" sz="2200" dirty="0" smtClean="0"/>
              <a:t>A</a:t>
            </a:r>
            <a:r>
              <a:rPr lang="zh-TW" altLang="en-US" sz="2200" dirty="0" smtClean="0"/>
              <a:t>缺乏照顧管理與醫事相關經驗，未必能為個案研擬最有利</a:t>
            </a:r>
            <a:r>
              <a:rPr lang="en-US" altLang="zh-TW" sz="2200" dirty="0" smtClean="0"/>
              <a:t>(</a:t>
            </a:r>
            <a:r>
              <a:rPr lang="zh-TW" altLang="en-US" sz="2200" dirty="0" smtClean="0"/>
              <a:t>價值</a:t>
            </a:r>
            <a:r>
              <a:rPr lang="en-US" altLang="zh-TW" sz="2200" dirty="0" smtClean="0"/>
              <a:t>)</a:t>
            </a:r>
            <a:r>
              <a:rPr lang="zh-TW" altLang="en-US" sz="2200" dirty="0" smtClean="0"/>
              <a:t>之照顧計畫</a:t>
            </a:r>
            <a:endParaRPr lang="en-US" altLang="zh-TW" sz="2200" dirty="0" smtClean="0"/>
          </a:p>
          <a:p>
            <a:pPr lvl="1"/>
            <a:r>
              <a:rPr lang="zh-TW" altLang="en-US" sz="2200" dirty="0" smtClean="0"/>
              <a:t>照管機制一切為二，浪費資源，不如納入正式聘雇與升遷機制，改善照專之訓練、薪資結構與待遇，吸引更多照專加入，健全單一窗口全方位之照管機制，落實長照單位之特約管理與品質監控，避免球員兼裁判。</a:t>
            </a:r>
            <a:endParaRPr lang="en-US" altLang="zh-TW" sz="2200" dirty="0" smtClean="0"/>
          </a:p>
          <a:p>
            <a:pPr lvl="1"/>
            <a:endParaRPr lang="en-US" altLang="zh-TW" sz="2200" dirty="0" smtClean="0"/>
          </a:p>
          <a:p>
            <a:pPr lvl="1"/>
            <a:endParaRPr lang="en-US" altLang="zh-TW" sz="2000" dirty="0" smtClean="0"/>
          </a:p>
          <a:p>
            <a:pPr lvl="1"/>
            <a:endParaRPr lang="zh-TW" altLang="zh-TW" sz="16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2324E-18F6-4066-8489-E9E4359DD8DE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新北市居家連攜服務模式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2951-7195-4AAA-AF08-4638ADF0E478}" type="slidenum">
              <a:rPr lang="zh-TW" altLang="en-US" smtClean="0"/>
              <a:pPr/>
              <a:t>32</a:t>
            </a:fld>
            <a:endParaRPr lang="zh-TW" altLang="en-US"/>
          </a:p>
        </p:txBody>
      </p:sp>
      <p:pic>
        <p:nvPicPr>
          <p:cNvPr id="64514" name="Picture 2" descr="D:\長期照顧\新北市\新北居家連攜服務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6012160" cy="4509120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1835696" y="6381328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來原</a:t>
            </a:r>
            <a:r>
              <a:rPr lang="en-US" altLang="zh-TW" dirty="0" smtClean="0"/>
              <a:t>:</a:t>
            </a:r>
            <a:r>
              <a:rPr lang="zh-TW" altLang="en-US" dirty="0" smtClean="0"/>
              <a:t>新北市衛生局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長照</a:t>
            </a:r>
            <a:r>
              <a:rPr lang="en-US" altLang="zh-TW" sz="3200" dirty="0" smtClean="0"/>
              <a:t>2.0 2018</a:t>
            </a:r>
            <a:r>
              <a:rPr lang="zh-TW" altLang="en-US" sz="3200" dirty="0" smtClean="0"/>
              <a:t>新給付支付標準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sz="2400" dirty="0" smtClean="0"/>
              <a:t>特約</a:t>
            </a:r>
            <a:r>
              <a:rPr lang="zh-TW" altLang="en-US" sz="2400" dirty="0" smtClean="0"/>
              <a:t>管理制度</a:t>
            </a:r>
            <a:endParaRPr lang="en-US" altLang="zh-TW" sz="2400" dirty="0" smtClean="0"/>
          </a:p>
          <a:p>
            <a:pPr lvl="1"/>
            <a:r>
              <a:rPr lang="zh-TW" altLang="en-US" sz="2000" dirty="0" smtClean="0"/>
              <a:t>可藉特約管理規範長照機構服務資格，讓長照機構可以因地制宜，自由發展、連接與整合相關服務，減少招標、核銷與欠費之問題，大幅減輕行政負荷，有利長照機構之發展</a:t>
            </a:r>
            <a:endParaRPr lang="en-US" altLang="zh-TW" sz="2000" dirty="0" smtClean="0"/>
          </a:p>
          <a:p>
            <a:pPr lvl="1"/>
            <a:r>
              <a:rPr lang="zh-TW" altLang="zh-TW" sz="2000" dirty="0" smtClean="0">
                <a:solidFill>
                  <a:srgbClr val="FF0000"/>
                </a:solidFill>
              </a:rPr>
              <a:t>地方政府</a:t>
            </a:r>
            <a:r>
              <a:rPr lang="zh-TW" altLang="en-US" sz="2000" dirty="0" smtClean="0">
                <a:solidFill>
                  <a:srgbClr val="FF0000"/>
                </a:solidFill>
              </a:rPr>
              <a:t>對特約管理與</a:t>
            </a:r>
            <a:r>
              <a:rPr lang="zh-TW" altLang="zh-TW" sz="2000" dirty="0" smtClean="0">
                <a:solidFill>
                  <a:srgbClr val="FF0000"/>
                </a:solidFill>
              </a:rPr>
              <a:t>新給付與支付制度</a:t>
            </a:r>
            <a:r>
              <a:rPr lang="zh-TW" altLang="en-US" sz="2000" dirty="0" smtClean="0">
                <a:solidFill>
                  <a:srgbClr val="FF0000"/>
                </a:solidFill>
              </a:rPr>
              <a:t>皆很陌生</a:t>
            </a:r>
            <a:r>
              <a:rPr lang="zh-TW" altLang="zh-TW" sz="2000" dirty="0" smtClean="0">
                <a:solidFill>
                  <a:srgbClr val="FF0000"/>
                </a:solidFill>
              </a:rPr>
              <a:t>，缺乏經驗且</a:t>
            </a:r>
            <a:r>
              <a:rPr lang="zh-TW" altLang="en-US" sz="2000" dirty="0" smtClean="0">
                <a:solidFill>
                  <a:srgbClr val="FF0000"/>
                </a:solidFill>
              </a:rPr>
              <a:t>業務大幅增加，</a:t>
            </a:r>
            <a:r>
              <a:rPr lang="zh-TW" altLang="zh-TW" sz="2000" dirty="0" smtClean="0">
                <a:solidFill>
                  <a:srgbClr val="FF0000"/>
                </a:solidFill>
              </a:rPr>
              <a:t>行政負荷沉重，恐難永續。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sz="2000" dirty="0" smtClean="0">
                <a:solidFill>
                  <a:srgbClr val="FF0000"/>
                </a:solidFill>
              </a:rPr>
              <a:t>尚未充分運用照管評估量表與相關機制加強長照機構品質與管理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sz="2000" dirty="0" smtClean="0">
                <a:solidFill>
                  <a:srgbClr val="FF0000"/>
                </a:solidFill>
              </a:rPr>
              <a:t>長期仍應委託健保署，熟稔特約管理與品質監控，行政效能高，制度執行較易全國一致，但因採分區管理仍可兼顧因地制宜。</a:t>
            </a:r>
            <a:endParaRPr lang="zh-TW" altLang="zh-TW" sz="2000" dirty="0" smtClean="0">
              <a:solidFill>
                <a:srgbClr val="FF0000"/>
              </a:solidFill>
            </a:endParaRPr>
          </a:p>
          <a:p>
            <a:pPr lvl="0"/>
            <a:r>
              <a:rPr lang="zh-TW" altLang="zh-TW" sz="2400" dirty="0" smtClean="0"/>
              <a:t>資訊系統</a:t>
            </a:r>
            <a:endParaRPr lang="en-US" altLang="zh-TW" sz="2400" dirty="0" smtClean="0"/>
          </a:p>
          <a:p>
            <a:pPr lvl="1"/>
            <a:r>
              <a:rPr lang="zh-TW" altLang="en-US" sz="2000" dirty="0" smtClean="0"/>
              <a:t>資訊系統已改善但</a:t>
            </a:r>
            <a:r>
              <a:rPr lang="zh-TW" altLang="zh-TW" sz="2000" dirty="0" smtClean="0"/>
              <a:t>尚未完備，影響行政效率</a:t>
            </a:r>
            <a:r>
              <a:rPr lang="zh-TW" altLang="en-US" sz="2000" dirty="0" smtClean="0"/>
              <a:t>、</a:t>
            </a:r>
            <a:r>
              <a:rPr lang="zh-TW" altLang="zh-TW" sz="2000" dirty="0" smtClean="0"/>
              <a:t>服務體系整合</a:t>
            </a:r>
            <a:r>
              <a:rPr lang="zh-TW" altLang="en-US" sz="2000" dirty="0" smtClean="0"/>
              <a:t>、照顧計畫轉銜與整合、品質改善與監控</a:t>
            </a:r>
            <a:r>
              <a:rPr lang="zh-TW" altLang="zh-TW" sz="2000" dirty="0" smtClean="0"/>
              <a:t>。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長照服務單位間及與</a:t>
            </a:r>
            <a:r>
              <a:rPr lang="zh-TW" altLang="zh-TW" sz="2000" dirty="0" smtClean="0"/>
              <a:t>醫療</a:t>
            </a:r>
            <a:r>
              <a:rPr lang="zh-TW" altLang="en-US" sz="2000" dirty="0" smtClean="0"/>
              <a:t>單位</a:t>
            </a:r>
            <a:r>
              <a:rPr lang="zh-TW" altLang="zh-TW" sz="2000" dirty="0" smtClean="0"/>
              <a:t>之</a:t>
            </a:r>
            <a:r>
              <a:rPr lang="zh-TW" altLang="en-US" sz="2000" dirty="0" smtClean="0"/>
              <a:t>資訊</a:t>
            </a:r>
            <a:r>
              <a:rPr lang="zh-TW" altLang="zh-TW" sz="2000" dirty="0" smtClean="0"/>
              <a:t>連結，</a:t>
            </a:r>
            <a:r>
              <a:rPr lang="zh-TW" altLang="en-US" sz="2000" dirty="0" smtClean="0"/>
              <a:t>仍待加強，才能提升服務</a:t>
            </a:r>
            <a:r>
              <a:rPr lang="zh-TW" altLang="zh-TW" sz="2000" dirty="0" smtClean="0"/>
              <a:t>連續性</a:t>
            </a:r>
            <a:r>
              <a:rPr lang="zh-TW" altLang="en-US" sz="2000" dirty="0" smtClean="0"/>
              <a:t>與整合</a:t>
            </a:r>
            <a:r>
              <a:rPr lang="zh-TW" altLang="zh-TW" sz="2000" dirty="0" smtClean="0"/>
              <a:t>。</a:t>
            </a:r>
          </a:p>
          <a:p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2324E-18F6-4066-8489-E9E4359DD8DE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標題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92386"/>
          </a:xfrm>
        </p:spPr>
        <p:txBody>
          <a:bodyPr/>
          <a:lstStyle/>
          <a:p>
            <a:r>
              <a:rPr lang="zh-TW" altLang="en-US" sz="4000" dirty="0" smtClean="0">
                <a:solidFill>
                  <a:srgbClr val="0033CC"/>
                </a:solidFill>
              </a:rPr>
              <a:t>結語</a:t>
            </a:r>
          </a:p>
        </p:txBody>
      </p:sp>
      <p:sp>
        <p:nvSpPr>
          <p:cNvPr id="74755" name="投影片編號版面配置區 3"/>
          <p:cNvSpPr txBox="1">
            <a:spLocks noGrp="1"/>
          </p:cNvSpPr>
          <p:nvPr/>
        </p:nvSpPr>
        <p:spPr bwMode="auto">
          <a:xfrm>
            <a:off x="8605838" y="6481763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4FB4E3E-6C0D-4B5A-A28C-77B0936FF519}" type="slidenum">
              <a:rPr kumimoji="0" lang="en-US" altLang="zh-TW" sz="1600"/>
              <a:pPr algn="r"/>
              <a:t>34</a:t>
            </a:fld>
            <a:endParaRPr kumimoji="0" lang="en-US" altLang="zh-TW" sz="1600"/>
          </a:p>
        </p:txBody>
      </p:sp>
      <p:sp>
        <p:nvSpPr>
          <p:cNvPr id="74756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1700808"/>
            <a:ext cx="8064500" cy="4967064"/>
          </a:xfrm>
        </p:spPr>
        <p:txBody>
          <a:bodyPr/>
          <a:lstStyle/>
          <a:p>
            <a:pPr marL="452438">
              <a:lnSpc>
                <a:spcPts val="3200"/>
              </a:lnSpc>
              <a:spcBef>
                <a:spcPts val="900"/>
              </a:spcBef>
              <a:buFont typeface="Wingdings" pitchFamily="2" charset="2"/>
              <a:buChar char="Ø"/>
            </a:pPr>
            <a:r>
              <a:rPr lang="zh-TW" altLang="en-US" sz="2400" dirty="0" smtClean="0"/>
              <a:t>台灣社會快速老化，需儘快對長照制度財務改革建立長期規畫，才有時間進行修法或立法與籌備</a:t>
            </a:r>
            <a:endParaRPr lang="en-US" altLang="zh-TW" sz="2400" dirty="0" smtClean="0"/>
          </a:p>
          <a:p>
            <a:pPr marL="452438">
              <a:lnSpc>
                <a:spcPts val="3200"/>
              </a:lnSpc>
              <a:spcBef>
                <a:spcPts val="900"/>
              </a:spcBef>
              <a:buFont typeface="Wingdings" pitchFamily="2" charset="2"/>
              <a:buChar char="Ø"/>
            </a:pPr>
            <a:r>
              <a:rPr lang="zh-TW" altLang="en-US" sz="2400" dirty="0" smtClean="0"/>
              <a:t>長照十年</a:t>
            </a:r>
            <a:r>
              <a:rPr lang="en-US" altLang="zh-TW" sz="2400" dirty="0" smtClean="0"/>
              <a:t>2.0 </a:t>
            </a:r>
            <a:r>
              <a:rPr lang="zh-TW" altLang="en-US" sz="2400" dirty="0" smtClean="0"/>
              <a:t>在</a:t>
            </a:r>
            <a:r>
              <a:rPr lang="en-US" altLang="zh-TW" sz="2400" dirty="0" smtClean="0"/>
              <a:t>2018</a:t>
            </a:r>
            <a:r>
              <a:rPr lang="zh-TW" altLang="en-US" sz="2400" dirty="0" smtClean="0"/>
              <a:t>年推動特約與包裹給付大方向符合社會需要，但制度面仍有很多修正空間。</a:t>
            </a:r>
            <a:endParaRPr lang="en-US" altLang="zh-TW" sz="2400" dirty="0" smtClean="0"/>
          </a:p>
          <a:p>
            <a:pPr marL="452438">
              <a:lnSpc>
                <a:spcPts val="3200"/>
              </a:lnSpc>
              <a:spcBef>
                <a:spcPts val="900"/>
              </a:spcBef>
              <a:buFont typeface="Wingdings" pitchFamily="2" charset="2"/>
              <a:buChar char="Ø"/>
            </a:pPr>
            <a:r>
              <a:rPr lang="zh-TW" altLang="en-US" sz="2400" dirty="0" smtClean="0"/>
              <a:t>制度改革需建立社會共識與充分宣導，避免無法達成目標，甚至適得其反</a:t>
            </a:r>
            <a:endParaRPr lang="en-US" altLang="zh-TW" sz="2400" dirty="0" smtClean="0"/>
          </a:p>
          <a:p>
            <a:pPr marL="452438" lvl="1" indent="-342900">
              <a:lnSpc>
                <a:spcPts val="3200"/>
              </a:lnSpc>
              <a:spcBef>
                <a:spcPts val="900"/>
              </a:spcBef>
              <a:buFont typeface="Wingdings" pitchFamily="2" charset="2"/>
              <a:buChar char="Ø"/>
            </a:pPr>
            <a:r>
              <a:rPr lang="zh-TW" altLang="en-US" sz="2400" dirty="0" smtClean="0"/>
              <a:t>長照人力之培力與留任為長照制度成敗之關鍵，支付標準大幅調高應使照服員有感，否則枉然</a:t>
            </a:r>
            <a:endParaRPr lang="en-US" altLang="zh-TW" sz="2400" dirty="0" smtClean="0"/>
          </a:p>
          <a:p>
            <a:pPr marL="452438" lvl="1" indent="-342900">
              <a:lnSpc>
                <a:spcPts val="3200"/>
              </a:lnSpc>
              <a:spcBef>
                <a:spcPts val="900"/>
              </a:spcBef>
              <a:buFont typeface="Wingdings" pitchFamily="2" charset="2"/>
              <a:buChar char="Ø"/>
            </a:pPr>
            <a:r>
              <a:rPr lang="zh-TW" altLang="en-US" sz="2400" u="sng" dirty="0" smtClean="0"/>
              <a:t>更大力宣導單一窗口照管中心電話</a:t>
            </a:r>
            <a:r>
              <a:rPr lang="en-US" altLang="zh-TW" sz="2400" u="sng" dirty="0" smtClean="0"/>
              <a:t>(1966)</a:t>
            </a:r>
            <a:r>
              <a:rPr lang="zh-TW" altLang="en-US" sz="2400" dirty="0" smtClean="0"/>
              <a:t>，民眾不需看得到，但應確保用得到且好用。</a:t>
            </a:r>
            <a:endParaRPr lang="en-US" altLang="zh-TW" sz="2400" dirty="0" smtClean="0"/>
          </a:p>
          <a:p>
            <a:pPr marL="452438" lvl="1" indent="-342900">
              <a:lnSpc>
                <a:spcPts val="3200"/>
              </a:lnSpc>
              <a:spcBef>
                <a:spcPts val="900"/>
              </a:spcBef>
              <a:buFont typeface="Wingdings" pitchFamily="2" charset="2"/>
              <a:buChar char="Ø"/>
            </a:pPr>
            <a:endParaRPr lang="en-US" altLang="zh-TW" sz="2400" dirty="0" smtClean="0"/>
          </a:p>
          <a:p>
            <a:pPr marL="452438">
              <a:lnSpc>
                <a:spcPts val="3200"/>
              </a:lnSpc>
              <a:spcBef>
                <a:spcPts val="900"/>
              </a:spcBef>
              <a:buFont typeface="Wingdings" pitchFamily="2" charset="2"/>
              <a:buChar char="Ø"/>
            </a:pPr>
            <a:endParaRPr lang="en-US" altLang="zh-TW" sz="2400" dirty="0" smtClean="0"/>
          </a:p>
          <a:p>
            <a:pPr marL="452438">
              <a:lnSpc>
                <a:spcPts val="3200"/>
              </a:lnSpc>
              <a:spcBef>
                <a:spcPts val="900"/>
              </a:spcBef>
              <a:buFont typeface="Wingdings" pitchFamily="2" charset="2"/>
              <a:buChar char="Ø"/>
            </a:pP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8857866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標題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386"/>
          </a:xfrm>
        </p:spPr>
        <p:txBody>
          <a:bodyPr/>
          <a:lstStyle/>
          <a:p>
            <a:r>
              <a:rPr lang="zh-TW" altLang="en-US" sz="4000" dirty="0" smtClean="0">
                <a:solidFill>
                  <a:srgbClr val="0033CC"/>
                </a:solidFill>
              </a:rPr>
              <a:t>結語</a:t>
            </a:r>
          </a:p>
        </p:txBody>
      </p:sp>
      <p:sp>
        <p:nvSpPr>
          <p:cNvPr id="74755" name="投影片編號版面配置區 3"/>
          <p:cNvSpPr txBox="1">
            <a:spLocks noGrp="1"/>
          </p:cNvSpPr>
          <p:nvPr/>
        </p:nvSpPr>
        <p:spPr bwMode="auto">
          <a:xfrm>
            <a:off x="8605838" y="6481763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4FB4E3E-6C0D-4B5A-A28C-77B0936FF519}" type="slidenum">
              <a:rPr kumimoji="0" lang="en-US" altLang="zh-TW" sz="1600"/>
              <a:pPr algn="r"/>
              <a:t>35</a:t>
            </a:fld>
            <a:endParaRPr kumimoji="0" lang="en-US" altLang="zh-TW" sz="1600"/>
          </a:p>
        </p:txBody>
      </p:sp>
      <p:sp>
        <p:nvSpPr>
          <p:cNvPr id="74756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1556792"/>
            <a:ext cx="8064500" cy="4967064"/>
          </a:xfrm>
        </p:spPr>
        <p:txBody>
          <a:bodyPr/>
          <a:lstStyle/>
          <a:p>
            <a:pPr marL="452438">
              <a:lnSpc>
                <a:spcPts val="3200"/>
              </a:lnSpc>
              <a:spcBef>
                <a:spcPts val="900"/>
              </a:spcBef>
              <a:buFont typeface="Wingdings" pitchFamily="2" charset="2"/>
              <a:buChar char="Ø"/>
            </a:pPr>
            <a:r>
              <a:rPr lang="zh-TW" altLang="en-US" sz="2400" dirty="0" smtClean="0"/>
              <a:t>應優先鼓勵發展以個案為中心滿足家庭需要的創新模式，在有適足財源挹注下才能快速複製，解決長照人力不足之問題，否則最終仍高度仰賴外勞。</a:t>
            </a:r>
            <a:endParaRPr lang="en-US" altLang="zh-TW" sz="2400" dirty="0" smtClean="0"/>
          </a:p>
          <a:p>
            <a:pPr marL="452438">
              <a:lnSpc>
                <a:spcPts val="3200"/>
              </a:lnSpc>
              <a:spcBef>
                <a:spcPts val="900"/>
              </a:spcBef>
              <a:buFont typeface="Wingdings" pitchFamily="2" charset="2"/>
              <a:buChar char="Ø"/>
            </a:pPr>
            <a:r>
              <a:rPr lang="zh-TW" altLang="en-US" sz="2400" dirty="0" smtClean="0"/>
              <a:t>補助外籍看護到宅指導，或考慮部份補助聘外勞家庭使用正式居家服務，提升服務品質，減輕家庭與外勞負擔。</a:t>
            </a:r>
            <a:endParaRPr lang="en-US" altLang="zh-TW" sz="2400" dirty="0" smtClean="0"/>
          </a:p>
          <a:p>
            <a:pPr marL="452438">
              <a:lnSpc>
                <a:spcPts val="3200"/>
              </a:lnSpc>
              <a:spcBef>
                <a:spcPts val="900"/>
              </a:spcBef>
              <a:buFont typeface="Wingdings" pitchFamily="2" charset="2"/>
              <a:buChar char="Ø"/>
            </a:pPr>
            <a:r>
              <a:rPr lang="zh-TW" altLang="en-US" sz="2400" dirty="0" smtClean="0"/>
              <a:t>依據長服法，</a:t>
            </a:r>
            <a:r>
              <a:rPr lang="zh-TW" altLang="en-US" sz="2400" u="sng" dirty="0" smtClean="0"/>
              <a:t>允許居家與社區長照機構聘請外籍看護工，以紓解人力短缺壓力</a:t>
            </a:r>
            <a:r>
              <a:rPr lang="zh-TW" altLang="en-US" sz="2400" dirty="0" smtClean="0"/>
              <a:t>、減少外勞依賴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一對多服務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、藉在職訓練提升外勞服務品質、提供家庭另一種選擇，亦可提升外勞之勞動條件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8857866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標題 1"/>
          <p:cNvSpPr>
            <a:spLocks noGrp="1"/>
          </p:cNvSpPr>
          <p:nvPr>
            <p:ph type="title"/>
          </p:nvPr>
        </p:nvSpPr>
        <p:spPr>
          <a:xfrm>
            <a:off x="468313" y="2781300"/>
            <a:ext cx="8229600" cy="1425575"/>
          </a:xfrm>
        </p:spPr>
        <p:txBody>
          <a:bodyPr/>
          <a:lstStyle/>
          <a:p>
            <a:r>
              <a:rPr lang="zh-TW" altLang="en-US" sz="6000" dirty="0" smtClean="0"/>
              <a:t>敬 請 指 教</a:t>
            </a:r>
          </a:p>
        </p:txBody>
      </p:sp>
      <p:sp>
        <p:nvSpPr>
          <p:cNvPr id="75779" name="投影片編號版面配置區 3"/>
          <p:cNvSpPr txBox="1">
            <a:spLocks noGrp="1"/>
          </p:cNvSpPr>
          <p:nvPr/>
        </p:nvSpPr>
        <p:spPr bwMode="auto">
          <a:xfrm>
            <a:off x="8605838" y="6481763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6236989-F337-4C81-8652-F333CEBA035C}" type="slidenum">
              <a:rPr kumimoji="0" lang="en-US" altLang="zh-TW" sz="1600"/>
              <a:pPr algn="r"/>
              <a:t>36</a:t>
            </a:fld>
            <a:endParaRPr kumimoji="0" lang="en-US" altLang="zh-TW" sz="16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36848"/>
          </a:xfrm>
        </p:spPr>
        <p:txBody>
          <a:bodyPr/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長照十年</a:t>
            </a:r>
            <a:r>
              <a:rPr lang="en-US" altLang="zh-TW" dirty="0" smtClean="0"/>
              <a:t>(1.0)</a:t>
            </a:r>
            <a:r>
              <a:rPr lang="zh-TW" altLang="en-US" dirty="0" smtClean="0"/>
              <a:t>制度關鍵問題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r>
              <a:rPr lang="zh-TW" altLang="en-US" sz="2800" dirty="0" smtClean="0"/>
              <a:t>財源</a:t>
            </a:r>
            <a:r>
              <a:rPr lang="en-US" altLang="zh-TW" sz="2800" dirty="0" smtClean="0"/>
              <a:t>:</a:t>
            </a:r>
            <a:r>
              <a:rPr lang="zh-TW" altLang="zh-TW" sz="2800" dirty="0" smtClean="0"/>
              <a:t>長照財</a:t>
            </a:r>
            <a:r>
              <a:rPr lang="zh-TW" altLang="en-US" sz="2800" dirty="0" smtClean="0"/>
              <a:t>源不足，</a:t>
            </a:r>
            <a:r>
              <a:rPr lang="zh-TW" altLang="zh-TW" sz="2800" dirty="0" smtClean="0"/>
              <a:t>家庭負擔</a:t>
            </a:r>
            <a:r>
              <a:rPr lang="zh-TW" altLang="en-US" sz="2800" dirty="0" smtClean="0"/>
              <a:t>沉重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 smtClean="0"/>
              <a:t>照顧典範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重照顧輕預防，照顧壓力越來越重。</a:t>
            </a:r>
            <a:endParaRPr lang="zh-TW" altLang="zh-TW" sz="2800" dirty="0" smtClean="0"/>
          </a:p>
          <a:p>
            <a:r>
              <a:rPr lang="zh-TW" altLang="en-US" sz="2800" dirty="0" smtClean="0"/>
              <a:t>服務體系</a:t>
            </a:r>
            <a:endParaRPr lang="en-US" altLang="zh-TW" sz="2800" dirty="0" smtClean="0"/>
          </a:p>
          <a:p>
            <a:pPr lvl="1"/>
            <a:r>
              <a:rPr lang="zh-TW" altLang="en-US" sz="2000" dirty="0" smtClean="0"/>
              <a:t>限</a:t>
            </a:r>
            <a:r>
              <a:rPr lang="en-US" altLang="zh-TW" sz="2000" dirty="0" smtClean="0"/>
              <a:t>NPO</a:t>
            </a:r>
            <a:r>
              <a:rPr lang="zh-TW" altLang="en-US" sz="2000" dirty="0" smtClean="0"/>
              <a:t>提供服務，服務能量有其極限。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社區照顧土地取得困難</a:t>
            </a:r>
            <a:r>
              <a:rPr lang="zh-TW" altLang="en-US" sz="2000" dirty="0"/>
              <a:t>，</a:t>
            </a:r>
            <a:r>
              <a:rPr lang="zh-TW" altLang="en-US" sz="2000" dirty="0" smtClean="0"/>
              <a:t>長照資源不足與不均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長照人才不足留任率低，高度仰賴外勞。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居家服務制式化、缺乏彈性，較難滿足家庭需要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體系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醫療長照與社區照顧各自為政，缺乏整合</a:t>
            </a:r>
            <a:endParaRPr lang="zh-TW" altLang="zh-TW" sz="2000" dirty="0" smtClean="0"/>
          </a:p>
          <a:p>
            <a:r>
              <a:rPr lang="zh-TW" altLang="en-US" sz="2800" dirty="0" smtClean="0"/>
              <a:t>管理與支付制度</a:t>
            </a:r>
            <a:r>
              <a:rPr lang="en-US" altLang="zh-TW" sz="2800" dirty="0" smtClean="0"/>
              <a:t>:</a:t>
            </a:r>
          </a:p>
          <a:p>
            <a:pPr lvl="1"/>
            <a:r>
              <a:rPr lang="zh-TW" altLang="en-US" sz="2000" dirty="0" smtClean="0"/>
              <a:t>招標與計畫核銷模式，經營風險高，行政繁瑣。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論時論次支付，導致專業各自為政，缺乏整合，不利照顧服務員職涯發展，留任率低。</a:t>
            </a:r>
            <a:endParaRPr lang="en-US" altLang="zh-TW" sz="2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2324E-18F6-4066-8489-E9E4359DD8DE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956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/>
              <a:t>Value-based Purchasing( VBP)</a:t>
            </a:r>
            <a:br>
              <a:rPr lang="en-US" altLang="zh-TW" sz="3600" dirty="0" smtClean="0"/>
            </a:br>
            <a:r>
              <a:rPr lang="en-US" altLang="zh-TW" sz="3600" dirty="0" smtClean="0"/>
              <a:t>-</a:t>
            </a:r>
            <a:r>
              <a:rPr lang="zh-TW" altLang="en-US" sz="3600" dirty="0" smtClean="0"/>
              <a:t>翻轉長照體系的基本信念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/>
              <a:t>長照的核心價值</a:t>
            </a:r>
            <a:r>
              <a:rPr lang="en-US" altLang="zh-TW" sz="2800" dirty="0" smtClean="0"/>
              <a:t>(value)</a:t>
            </a:r>
            <a:r>
              <a:rPr lang="zh-TW" altLang="en-US" sz="2800" dirty="0" smtClean="0"/>
              <a:t>為何</a:t>
            </a:r>
            <a:r>
              <a:rPr lang="en-US" altLang="zh-TW" sz="2800" dirty="0" smtClean="0"/>
              <a:t>?</a:t>
            </a:r>
          </a:p>
          <a:p>
            <a:pPr lvl="1"/>
            <a:r>
              <a:rPr lang="zh-TW" altLang="en-US" dirty="0" smtClean="0"/>
              <a:t>只是服務</a:t>
            </a:r>
            <a:r>
              <a:rPr lang="en-US" altLang="zh-TW" dirty="0" smtClean="0"/>
              <a:t>?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Service for what???</a:t>
            </a:r>
          </a:p>
          <a:p>
            <a:pPr lvl="2"/>
            <a:r>
              <a:rPr lang="zh-TW" altLang="en-US" dirty="0" smtClean="0"/>
              <a:t>滿足需要</a:t>
            </a:r>
            <a:r>
              <a:rPr lang="en-US" altLang="zh-TW" dirty="0" smtClean="0"/>
              <a:t>:</a:t>
            </a:r>
            <a:r>
              <a:rPr lang="zh-TW" altLang="en-US" dirty="0" smtClean="0"/>
              <a:t>即時、連續、整合、優質、滿意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積極的目標</a:t>
            </a:r>
            <a:r>
              <a:rPr lang="en-US" altLang="zh-TW" dirty="0" smtClean="0"/>
              <a:t>:</a:t>
            </a:r>
            <a:r>
              <a:rPr lang="zh-TW" altLang="en-US" dirty="0" smtClean="0"/>
              <a:t>支持個案儘可能獨立自主，減輕失能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照顧而非虐待</a:t>
            </a:r>
            <a:r>
              <a:rPr lang="en-US" altLang="zh-TW" dirty="0" smtClean="0"/>
              <a:t>:</a:t>
            </a:r>
            <a:r>
              <a:rPr lang="zh-TW" altLang="en-US" dirty="0" smtClean="0"/>
              <a:t>活得有尊嚴、有生活品質</a:t>
            </a:r>
            <a:r>
              <a:rPr lang="en-US" altLang="zh-TW" dirty="0" smtClean="0"/>
              <a:t>(</a:t>
            </a:r>
            <a:r>
              <a:rPr lang="zh-TW" altLang="en-US" dirty="0" smtClean="0"/>
              <a:t>幸福</a:t>
            </a:r>
            <a:r>
              <a:rPr lang="en-US" altLang="zh-TW" dirty="0" smtClean="0"/>
              <a:t>)</a:t>
            </a:r>
          </a:p>
          <a:p>
            <a:pPr lvl="2"/>
            <a:r>
              <a:rPr lang="zh-TW" altLang="en-US" dirty="0" smtClean="0"/>
              <a:t>社會永續</a:t>
            </a:r>
            <a:r>
              <a:rPr lang="en-US" altLang="zh-TW" dirty="0" smtClean="0"/>
              <a:t>:</a:t>
            </a:r>
            <a:r>
              <a:rPr lang="zh-TW" altLang="en-US" dirty="0" smtClean="0"/>
              <a:t>效率、品質</a:t>
            </a:r>
            <a:r>
              <a:rPr lang="en-US" altLang="zh-TW" dirty="0" smtClean="0"/>
              <a:t>/</a:t>
            </a:r>
            <a:r>
              <a:rPr lang="zh-TW" altLang="en-US" dirty="0" smtClean="0"/>
              <a:t>價值、負擔得起</a:t>
            </a:r>
            <a:endParaRPr lang="en-US" altLang="zh-TW" dirty="0" smtClean="0"/>
          </a:p>
          <a:p>
            <a:r>
              <a:rPr lang="zh-TW" altLang="en-US" sz="2800" dirty="0" smtClean="0"/>
              <a:t>阻礙長照服務提升價值的因素為何</a:t>
            </a:r>
            <a:r>
              <a:rPr lang="en-US" altLang="zh-TW" sz="2800" dirty="0" smtClean="0"/>
              <a:t>?</a:t>
            </a:r>
          </a:p>
          <a:p>
            <a:r>
              <a:rPr lang="zh-TW" altLang="en-US" sz="2800" dirty="0" smtClean="0"/>
              <a:t>去除制度障礙</a:t>
            </a:r>
            <a:r>
              <a:rPr lang="en-US" altLang="zh-TW" sz="2800" dirty="0" smtClean="0"/>
              <a:t>(VBP)</a:t>
            </a:r>
            <a:r>
              <a:rPr lang="zh-TW" altLang="en-US" sz="2800" dirty="0" smtClean="0"/>
              <a:t>改變服務提供思維才能提升長照服務價值，翻轉長照體系</a:t>
            </a:r>
            <a:endParaRPr lang="en-US" altLang="zh-TW" sz="2800" dirty="0" smtClean="0"/>
          </a:p>
          <a:p>
            <a:pPr lvl="1">
              <a:buNone/>
            </a:pP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2324E-18F6-4066-8489-E9E4359DD8DE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/>
        </p:nvSpPr>
        <p:spPr bwMode="auto">
          <a:xfrm>
            <a:off x="2875490" y="1387876"/>
            <a:ext cx="3435757" cy="3079011"/>
          </a:xfrm>
          <a:prstGeom prst="triangle">
            <a:avLst/>
          </a:prstGeom>
          <a:solidFill>
            <a:schemeClr val="accent4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zh-TW" altLang="en-US" sz="240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6513" y="116632"/>
            <a:ext cx="9143999" cy="908719"/>
          </a:xfrm>
          <a:prstGeom prst="rect">
            <a:avLst/>
          </a:prstGeom>
          <a:noFill/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長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照制度改革策略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2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801E0E6-A1DA-4D98-9289-F782400FD27C}" type="slidenum">
              <a:rPr lang="en-US" altLang="zh-TW" sz="1400" smtClean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zh-TW" sz="1400" smtClean="0">
              <a:solidFill>
                <a:srgbClr val="000000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" name="圓角矩形 1"/>
          <p:cNvSpPr/>
          <p:nvPr/>
        </p:nvSpPr>
        <p:spPr bwMode="auto">
          <a:xfrm>
            <a:off x="1475656" y="5733256"/>
            <a:ext cx="1890159" cy="8877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</a:rPr>
              <a:t>建立</a:t>
            </a:r>
            <a:endParaRPr lang="en-US" altLang="zh-TW" sz="2800" b="1" dirty="0" smtClean="0">
              <a:latin typeface="Times New Roman" pitchFamily="18" charset="0"/>
              <a:ea typeface="標楷體" pitchFamily="65" charset="-120"/>
            </a:endParaRPr>
          </a:p>
          <a:p>
            <a:pPr algn="ctr" eaLnBrk="1" hangingPunct="1">
              <a:defRPr/>
            </a:pP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</a:rPr>
              <a:t>永續財源</a:t>
            </a:r>
          </a:p>
        </p:txBody>
      </p:sp>
      <p:sp>
        <p:nvSpPr>
          <p:cNvPr id="7" name="圓角矩形 6"/>
          <p:cNvSpPr/>
          <p:nvPr/>
        </p:nvSpPr>
        <p:spPr bwMode="auto">
          <a:xfrm>
            <a:off x="3635896" y="5805264"/>
            <a:ext cx="1956055" cy="8877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</a:rPr>
              <a:t>翻轉照顧</a:t>
            </a:r>
            <a:endParaRPr lang="en-US" altLang="zh-TW" sz="2400" b="1" dirty="0" smtClean="0">
              <a:latin typeface="Times New Roman" pitchFamily="18" charset="0"/>
              <a:ea typeface="標楷體" pitchFamily="65" charset="-120"/>
            </a:endParaRPr>
          </a:p>
          <a:p>
            <a:pPr algn="ctr" eaLnBrk="1" hangingPunct="1">
              <a:defRPr/>
            </a:pP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</a:rPr>
              <a:t>典範</a:t>
            </a:r>
          </a:p>
        </p:txBody>
      </p:sp>
      <p:sp>
        <p:nvSpPr>
          <p:cNvPr id="11" name="等腰三角形 10"/>
          <p:cNvSpPr/>
          <p:nvPr/>
        </p:nvSpPr>
        <p:spPr bwMode="auto">
          <a:xfrm>
            <a:off x="3059832" y="2060848"/>
            <a:ext cx="3153550" cy="2832691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zh-TW" altLang="en-US" sz="2400">
              <a:solidFill>
                <a:schemeClr val="tx1"/>
              </a:solidFill>
            </a:endParaRPr>
          </a:p>
        </p:txBody>
      </p:sp>
      <p:sp>
        <p:nvSpPr>
          <p:cNvPr id="3" name="橢圓 2"/>
          <p:cNvSpPr/>
          <p:nvPr/>
        </p:nvSpPr>
        <p:spPr bwMode="auto">
          <a:xfrm>
            <a:off x="1187624" y="3645024"/>
            <a:ext cx="2138129" cy="158417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鼓勵創新培力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defRPr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長照服務與人才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defRPr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提升留任率</a:t>
            </a:r>
          </a:p>
        </p:txBody>
      </p:sp>
      <p:sp>
        <p:nvSpPr>
          <p:cNvPr id="8" name="橢圓 7"/>
          <p:cNvSpPr/>
          <p:nvPr/>
        </p:nvSpPr>
        <p:spPr bwMode="auto">
          <a:xfrm>
            <a:off x="6012160" y="3573016"/>
            <a:ext cx="2138129" cy="165618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400" b="1" dirty="0" smtClean="0">
                <a:solidFill>
                  <a:srgbClr val="161645"/>
                </a:solidFill>
                <a:latin typeface="標楷體" pitchFamily="65" charset="-120"/>
                <a:ea typeface="標楷體" pitchFamily="65" charset="-120"/>
              </a:rPr>
              <a:t>鬆綁法規、擴大</a:t>
            </a:r>
            <a:endParaRPr lang="en-US" altLang="zh-TW" sz="2400" b="1" dirty="0" smtClean="0">
              <a:solidFill>
                <a:srgbClr val="161645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defRPr/>
            </a:pPr>
            <a:r>
              <a:rPr lang="zh-TW" altLang="en-US" sz="2400" b="1" dirty="0" smtClean="0">
                <a:solidFill>
                  <a:srgbClr val="161645"/>
                </a:solidFill>
                <a:latin typeface="標楷體" pitchFamily="65" charset="-120"/>
                <a:ea typeface="標楷體" pitchFamily="65" charset="-120"/>
              </a:rPr>
              <a:t>產業參與</a:t>
            </a:r>
            <a:endParaRPr lang="en-US" altLang="zh-TW" sz="2400" b="1" dirty="0" smtClean="0">
              <a:solidFill>
                <a:srgbClr val="161645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defRPr/>
            </a:pPr>
            <a:r>
              <a:rPr lang="zh-TW" altLang="en-US" sz="2400" b="1" dirty="0" smtClean="0">
                <a:solidFill>
                  <a:srgbClr val="161645"/>
                </a:solidFill>
                <a:latin typeface="標楷體" pitchFamily="65" charset="-120"/>
                <a:ea typeface="標楷體" pitchFamily="65" charset="-120"/>
              </a:rPr>
              <a:t>營造好環境</a:t>
            </a:r>
          </a:p>
        </p:txBody>
      </p:sp>
      <p:sp>
        <p:nvSpPr>
          <p:cNvPr id="9" name="橢圓 8"/>
          <p:cNvSpPr/>
          <p:nvPr/>
        </p:nvSpPr>
        <p:spPr bwMode="auto">
          <a:xfrm>
            <a:off x="3563888" y="908720"/>
            <a:ext cx="2138131" cy="151216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000" b="1" dirty="0" smtClean="0">
                <a:solidFill>
                  <a:srgbClr val="161645"/>
                </a:solidFill>
                <a:latin typeface="標楷體" pitchFamily="65" charset="-120"/>
                <a:ea typeface="標楷體" pitchFamily="65" charset="-120"/>
              </a:rPr>
              <a:t>建構多層級整合的</a:t>
            </a:r>
            <a:endParaRPr lang="en-US" altLang="zh-TW" sz="2000" b="1" dirty="0" smtClean="0">
              <a:solidFill>
                <a:srgbClr val="161645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defRPr/>
            </a:pPr>
            <a:r>
              <a:rPr lang="zh-TW" altLang="en-US" sz="2000" b="1" dirty="0" smtClean="0">
                <a:solidFill>
                  <a:srgbClr val="161645"/>
                </a:solidFill>
                <a:latin typeface="標楷體" pitchFamily="65" charset="-120"/>
                <a:ea typeface="標楷體" pitchFamily="65" charset="-120"/>
              </a:rPr>
              <a:t>服務網與資訊系</a:t>
            </a:r>
            <a:endParaRPr lang="en-US" altLang="zh-TW" sz="2000" b="1" dirty="0" smtClean="0">
              <a:solidFill>
                <a:srgbClr val="161645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defRPr/>
            </a:pPr>
            <a:r>
              <a:rPr lang="zh-TW" altLang="en-US" sz="2000" b="1" dirty="0" smtClean="0">
                <a:solidFill>
                  <a:srgbClr val="161645"/>
                </a:solidFill>
                <a:latin typeface="標楷體" pitchFamily="65" charset="-120"/>
                <a:ea typeface="標楷體" pitchFamily="65" charset="-120"/>
              </a:rPr>
              <a:t>統落實體系整合</a:t>
            </a:r>
            <a:endParaRPr lang="en-US" altLang="zh-TW" sz="2000" b="1" dirty="0" smtClean="0">
              <a:solidFill>
                <a:srgbClr val="161645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47" name="向上箭號 3"/>
          <p:cNvSpPr>
            <a:spLocks noChangeArrowheads="1"/>
          </p:cNvSpPr>
          <p:nvPr/>
        </p:nvSpPr>
        <p:spPr bwMode="auto">
          <a:xfrm>
            <a:off x="2699792" y="5229200"/>
            <a:ext cx="515937" cy="484187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30748" name="向上箭號 11"/>
          <p:cNvSpPr>
            <a:spLocks noChangeArrowheads="1"/>
          </p:cNvSpPr>
          <p:nvPr/>
        </p:nvSpPr>
        <p:spPr bwMode="auto">
          <a:xfrm>
            <a:off x="4499992" y="5229200"/>
            <a:ext cx="515937" cy="484187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3" name="向上箭號 11"/>
          <p:cNvSpPr>
            <a:spLocks noChangeArrowheads="1"/>
          </p:cNvSpPr>
          <p:nvPr/>
        </p:nvSpPr>
        <p:spPr bwMode="auto">
          <a:xfrm>
            <a:off x="6372200" y="5229200"/>
            <a:ext cx="515937" cy="484187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4" name="圓角矩形 13"/>
          <p:cNvSpPr/>
          <p:nvPr/>
        </p:nvSpPr>
        <p:spPr bwMode="auto">
          <a:xfrm>
            <a:off x="5724128" y="5733256"/>
            <a:ext cx="2088232" cy="8877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</a:rPr>
              <a:t>建立特約制</a:t>
            </a:r>
            <a:endParaRPr lang="en-US" altLang="zh-TW" sz="2400" b="1" dirty="0" smtClean="0">
              <a:latin typeface="Times New Roman" pitchFamily="18" charset="0"/>
              <a:ea typeface="標楷體" pitchFamily="65" charset="-120"/>
            </a:endParaRPr>
          </a:p>
          <a:p>
            <a:pPr algn="ctr" eaLnBrk="1" hangingPunct="1">
              <a:defRPr/>
            </a:pP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</a:rPr>
              <a:t>改革支付制度</a:t>
            </a:r>
          </a:p>
        </p:txBody>
      </p:sp>
    </p:spTree>
    <p:extLst>
      <p:ext uri="{BB962C8B-B14F-4D97-AF65-F5344CB8AC3E}">
        <p14:creationId xmlns:p14="http://schemas.microsoft.com/office/powerpoint/2010/main" xmlns="" val="323357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zh-TW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長照保險與長照</a:t>
            </a:r>
            <a:r>
              <a:rPr lang="zh-TW" altLang="zh-TW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十年</a:t>
            </a:r>
            <a:r>
              <a:rPr lang="en-US" altLang="zh-TW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1.0,2.0</a:t>
            </a:r>
            <a:br>
              <a:rPr lang="en-US" altLang="zh-TW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TW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制度</a:t>
            </a:r>
            <a:r>
              <a:rPr lang="zh-TW" altLang="zh-TW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比較</a:t>
            </a:r>
            <a:endParaRPr lang="zh-TW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180035"/>
              </p:ext>
            </p:extLst>
          </p:nvPr>
        </p:nvGraphicFramePr>
        <p:xfrm>
          <a:off x="179512" y="1268760"/>
          <a:ext cx="8788017" cy="542359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0276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26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314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制度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長照</a:t>
                      </a: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1.0</a:t>
                      </a:r>
                      <a:endParaRPr lang="zh-TW" sz="20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長</a:t>
                      </a:r>
                      <a:r>
                        <a:rPr lang="zh-TW" sz="2000" kern="100" dirty="0" smtClean="0">
                          <a:effectLst/>
                        </a:rPr>
                        <a:t>照</a:t>
                      </a:r>
                      <a:r>
                        <a:rPr lang="en-US" sz="2000" kern="100" dirty="0" smtClean="0">
                          <a:effectLst/>
                        </a:rPr>
                        <a:t>2.0</a:t>
                      </a:r>
                      <a:endParaRPr lang="zh-TW" sz="20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長照保險</a:t>
                      </a:r>
                      <a:endParaRPr lang="zh-TW" sz="20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1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財務制度 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公務預算</a:t>
                      </a:r>
                      <a:r>
                        <a:rPr lang="zh-TW" altLang="en-US" sz="1800" kern="100" dirty="0" smtClean="0">
                          <a:effectLst/>
                        </a:rPr>
                        <a:t>一年約</a:t>
                      </a:r>
                      <a:r>
                        <a:rPr lang="en-US" altLang="zh-TW" sz="1800" kern="100" dirty="0" smtClean="0">
                          <a:effectLst/>
                        </a:rPr>
                        <a:t>70</a:t>
                      </a:r>
                      <a:r>
                        <a:rPr lang="zh-TW" altLang="en-US" sz="1800" kern="100" dirty="0" smtClean="0">
                          <a:effectLst/>
                        </a:rPr>
                        <a:t>億台幣</a:t>
                      </a:r>
                      <a:endParaRPr lang="en-US" altLang="zh-TW" sz="18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量能提升計畫三年</a:t>
                      </a:r>
                      <a:r>
                        <a:rPr lang="en-US" altLang="zh-TW" sz="1800" kern="100" dirty="0" smtClean="0">
                          <a:effectLst/>
                        </a:rPr>
                        <a:t>300</a:t>
                      </a:r>
                      <a:r>
                        <a:rPr lang="zh-TW" altLang="en-US" sz="1800" kern="100" dirty="0" smtClean="0">
                          <a:effectLst/>
                        </a:rPr>
                        <a:t>億元</a:t>
                      </a:r>
                      <a:endParaRPr lang="zh-TW" altLang="zh-TW" sz="18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1800" kern="100" dirty="0" smtClean="0">
                          <a:effectLst/>
                        </a:rPr>
                        <a:t>遺贈稅</a:t>
                      </a:r>
                      <a:r>
                        <a:rPr lang="en-US" altLang="zh-TW" sz="1800" kern="100" dirty="0" smtClean="0">
                          <a:effectLst/>
                        </a:rPr>
                        <a:t>+</a:t>
                      </a:r>
                      <a:r>
                        <a:rPr lang="zh-TW" altLang="zh-TW" sz="1800" kern="100" dirty="0" smtClean="0">
                          <a:effectLst/>
                        </a:rPr>
                        <a:t>菸稅</a:t>
                      </a:r>
                      <a:r>
                        <a:rPr lang="en-US" altLang="zh-TW" sz="1800" kern="100" dirty="0" smtClean="0">
                          <a:effectLst/>
                        </a:rPr>
                        <a:t>+</a:t>
                      </a:r>
                      <a:r>
                        <a:rPr lang="zh-TW" altLang="en-US" sz="1800" kern="100" dirty="0" smtClean="0">
                          <a:effectLst/>
                        </a:rPr>
                        <a:t>公務預算</a:t>
                      </a:r>
                      <a:r>
                        <a:rPr lang="zh-TW" altLang="zh-TW" sz="1800" kern="100" dirty="0" smtClean="0">
                          <a:effectLst/>
                        </a:rPr>
                        <a:t>每年約</a:t>
                      </a:r>
                      <a:r>
                        <a:rPr lang="en-US" altLang="zh-TW" sz="1800" kern="100" dirty="0" smtClean="0">
                          <a:effectLst/>
                        </a:rPr>
                        <a:t>330</a:t>
                      </a:r>
                      <a:r>
                        <a:rPr lang="zh-TW" altLang="zh-TW" sz="1800" kern="100" dirty="0" smtClean="0">
                          <a:effectLst/>
                        </a:rPr>
                        <a:t>億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保險費</a:t>
                      </a:r>
                      <a:r>
                        <a:rPr lang="en-US" sz="1800" kern="100" dirty="0">
                          <a:effectLst/>
                        </a:rPr>
                        <a:t>:</a:t>
                      </a:r>
                      <a:r>
                        <a:rPr lang="zh-TW" sz="1800" kern="100" dirty="0">
                          <a:effectLst/>
                        </a:rPr>
                        <a:t>多元財源</a:t>
                      </a:r>
                      <a:r>
                        <a:rPr lang="en-US" sz="1800" kern="100" dirty="0">
                          <a:effectLst/>
                        </a:rPr>
                        <a:t>=</a:t>
                      </a:r>
                      <a:r>
                        <a:rPr lang="zh-TW" sz="1800" kern="100" dirty="0">
                          <a:effectLst/>
                        </a:rPr>
                        <a:t>稅收</a:t>
                      </a:r>
                      <a:r>
                        <a:rPr lang="en-US" sz="1800" kern="100" dirty="0">
                          <a:effectLst/>
                        </a:rPr>
                        <a:t>+</a:t>
                      </a:r>
                      <a:r>
                        <a:rPr lang="zh-TW" sz="1800" kern="100" dirty="0">
                          <a:effectLst/>
                        </a:rPr>
                        <a:t>保險費</a:t>
                      </a:r>
                      <a:r>
                        <a:rPr lang="en-US" sz="1800" kern="100" dirty="0">
                          <a:effectLst/>
                        </a:rPr>
                        <a:t>(</a:t>
                      </a:r>
                      <a:r>
                        <a:rPr lang="zh-TW" sz="1800" kern="100" dirty="0">
                          <a:effectLst/>
                        </a:rPr>
                        <a:t>含補充保費</a:t>
                      </a:r>
                      <a:r>
                        <a:rPr lang="en-US" sz="1800" kern="100" dirty="0">
                          <a:effectLst/>
                        </a:rPr>
                        <a:t>)+</a:t>
                      </a:r>
                      <a:r>
                        <a:rPr lang="zh-TW" sz="1800" kern="100" dirty="0">
                          <a:effectLst/>
                        </a:rPr>
                        <a:t>部分</a:t>
                      </a:r>
                      <a:r>
                        <a:rPr lang="zh-TW" sz="1800" kern="100" dirty="0" smtClean="0">
                          <a:effectLst/>
                        </a:rPr>
                        <a:t>負擔</a:t>
                      </a:r>
                      <a:r>
                        <a:rPr lang="zh-TW" altLang="en-US" sz="1800" kern="100" dirty="0" smtClean="0">
                          <a:effectLst/>
                        </a:rPr>
                        <a:t>。</a:t>
                      </a:r>
                      <a:endParaRPr lang="en-US" altLang="zh-TW" sz="18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稅收來自</a:t>
                      </a:r>
                      <a:r>
                        <a:rPr lang="zh-TW" altLang="zh-TW" sz="1800" kern="100" dirty="0" smtClean="0">
                          <a:effectLst/>
                        </a:rPr>
                        <a:t>財政健全方案</a:t>
                      </a:r>
                      <a:r>
                        <a:rPr lang="en-US" altLang="zh-TW" sz="1800" kern="100" dirty="0" smtClean="0">
                          <a:effectLst/>
                        </a:rPr>
                        <a:t>+</a:t>
                      </a:r>
                      <a:r>
                        <a:rPr lang="zh-TW" altLang="zh-TW" sz="1800" kern="100" dirty="0" smtClean="0">
                          <a:effectLst/>
                        </a:rPr>
                        <a:t>房地合一實價課稅新增稅收</a:t>
                      </a:r>
                      <a:r>
                        <a:rPr lang="en-US" altLang="zh-TW" sz="1800" kern="100" dirty="0" smtClean="0">
                          <a:effectLst/>
                        </a:rPr>
                        <a:t>+</a:t>
                      </a:r>
                      <a:r>
                        <a:rPr lang="zh-TW" altLang="zh-TW" sz="1800" kern="100" dirty="0" smtClean="0">
                          <a:effectLst/>
                        </a:rPr>
                        <a:t>公務預算</a:t>
                      </a:r>
                      <a:r>
                        <a:rPr lang="zh-TW" altLang="en-US" sz="1800" kern="100" dirty="0" smtClean="0">
                          <a:effectLst/>
                        </a:rPr>
                        <a:t>，</a:t>
                      </a:r>
                      <a:r>
                        <a:rPr lang="zh-TW" altLang="zh-TW" sz="18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菸捐</a:t>
                      </a:r>
                      <a:r>
                        <a:rPr lang="en-US" altLang="zh-TW" sz="18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+</a:t>
                      </a:r>
                      <a:r>
                        <a:rPr lang="zh-TW" altLang="zh-TW" sz="18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公益彩劵</a:t>
                      </a:r>
                      <a:endParaRPr lang="en-US" altLang="zh-TW" sz="1800" b="1" kern="1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1800" kern="100" dirty="0" smtClean="0">
                          <a:effectLst/>
                        </a:rPr>
                        <a:t>開辦</a:t>
                      </a:r>
                      <a:r>
                        <a:rPr lang="zh-TW" altLang="en-US" sz="1800" kern="100" dirty="0" smtClean="0">
                          <a:effectLst/>
                        </a:rPr>
                        <a:t>初期</a:t>
                      </a:r>
                      <a:r>
                        <a:rPr lang="zh-TW" altLang="zh-TW" sz="1800" kern="100" dirty="0" smtClean="0">
                          <a:effectLst/>
                        </a:rPr>
                        <a:t>每年</a:t>
                      </a:r>
                      <a:r>
                        <a:rPr lang="en-US" altLang="zh-TW" sz="1800" kern="100" dirty="0" smtClean="0">
                          <a:effectLst/>
                        </a:rPr>
                        <a:t>1100</a:t>
                      </a:r>
                      <a:r>
                        <a:rPr lang="zh-TW" altLang="zh-TW" sz="1800" kern="100" dirty="0" smtClean="0">
                          <a:effectLst/>
                        </a:rPr>
                        <a:t>億元</a:t>
                      </a:r>
                      <a:r>
                        <a:rPr lang="en-US" altLang="zh-TW" sz="1800" kern="100" dirty="0" smtClean="0">
                          <a:effectLst/>
                        </a:rPr>
                        <a:t>(</a:t>
                      </a:r>
                      <a:r>
                        <a:rPr lang="zh-TW" altLang="en-US" sz="1800" kern="100" dirty="0" smtClean="0">
                          <a:effectLst/>
                        </a:rPr>
                        <a:t>約</a:t>
                      </a:r>
                      <a:r>
                        <a:rPr lang="en-US" altLang="zh-TW" sz="1800" kern="100" dirty="0" smtClean="0">
                          <a:effectLst/>
                        </a:rPr>
                        <a:t>GDP 0.6%)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6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受益項目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八項居家與社區服務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effectLst/>
                        </a:rPr>
                        <a:t>17</a:t>
                      </a:r>
                      <a:r>
                        <a:rPr lang="zh-TW" altLang="zh-TW" sz="1800" kern="100" dirty="0" smtClean="0">
                          <a:effectLst/>
                        </a:rPr>
                        <a:t>項服務，多數</a:t>
                      </a:r>
                      <a:r>
                        <a:rPr lang="en-US" altLang="zh-TW" sz="1800" kern="100" dirty="0" smtClean="0">
                          <a:effectLst/>
                        </a:rPr>
                        <a:t>1.0</a:t>
                      </a:r>
                      <a:r>
                        <a:rPr lang="zh-TW" altLang="zh-TW" sz="1800" kern="100" dirty="0" smtClean="0">
                          <a:effectLst/>
                        </a:rPr>
                        <a:t>提供，</a:t>
                      </a:r>
                      <a:r>
                        <a:rPr lang="zh-TW" altLang="en-US" sz="1800" kern="100" dirty="0" smtClean="0">
                          <a:effectLst/>
                        </a:rPr>
                        <a:t>新增失智照護、照顧者支持服務、預防延緩失能、</a:t>
                      </a:r>
                      <a:r>
                        <a:rPr lang="zh-TW" altLang="zh-TW" sz="1800" kern="100" dirty="0" smtClean="0">
                          <a:effectLst/>
                        </a:rPr>
                        <a:t>社區整合照顧服務與</a:t>
                      </a:r>
                      <a:r>
                        <a:rPr lang="zh-TW" altLang="en-US" sz="1800" kern="100" dirty="0" smtClean="0">
                          <a:effectLst/>
                        </a:rPr>
                        <a:t>醫療</a:t>
                      </a:r>
                      <a:r>
                        <a:rPr lang="zh-TW" altLang="zh-TW" sz="1800" kern="100" dirty="0" smtClean="0">
                          <a:effectLst/>
                        </a:rPr>
                        <a:t>服務連結</a:t>
                      </a:r>
                      <a:r>
                        <a:rPr lang="zh-TW" altLang="en-US" sz="1800" kern="100" dirty="0" smtClean="0">
                          <a:effectLst/>
                        </a:rPr>
                        <a:t>服務</a:t>
                      </a:r>
                      <a:r>
                        <a:rPr lang="zh-TW" altLang="zh-TW" sz="1800" kern="100" dirty="0" smtClean="0">
                          <a:effectLst/>
                        </a:rPr>
                        <a:t>，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1800" kern="100" dirty="0" smtClean="0">
                          <a:effectLst/>
                        </a:rPr>
                        <a:t>提供</a:t>
                      </a:r>
                      <a:r>
                        <a:rPr lang="en-US" altLang="zh-TW" sz="1800" kern="100" dirty="0" smtClean="0">
                          <a:effectLst/>
                        </a:rPr>
                        <a:t>13</a:t>
                      </a:r>
                      <a:r>
                        <a:rPr lang="zh-TW" altLang="zh-TW" sz="1800" kern="100" dirty="0" smtClean="0">
                          <a:effectLst/>
                        </a:rPr>
                        <a:t>種給付</a:t>
                      </a:r>
                      <a:r>
                        <a:rPr lang="en-US" altLang="zh-TW" sz="1800" kern="100" dirty="0" smtClean="0">
                          <a:effectLst/>
                        </a:rPr>
                        <a:t>(</a:t>
                      </a:r>
                      <a:r>
                        <a:rPr lang="zh-TW" altLang="en-US" sz="1800" kern="100" dirty="0" smtClean="0">
                          <a:effectLst/>
                        </a:rPr>
                        <a:t>含照顧者支持服務，現金給付</a:t>
                      </a:r>
                      <a:r>
                        <a:rPr lang="en-US" altLang="zh-TW" sz="1800" kern="100" dirty="0" smtClean="0">
                          <a:effectLst/>
                        </a:rPr>
                        <a:t>)</a:t>
                      </a:r>
                      <a:r>
                        <a:rPr lang="zh-TW" altLang="zh-TW" sz="1800" kern="100" dirty="0" smtClean="0">
                          <a:effectLst/>
                        </a:rPr>
                        <a:t>，可彈性因地制宜自由組合使用滿足各類失能需求，促進醫療長照與社區服務整合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84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繳稅人數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繳稅者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少數人繳稅，多數人不需負擔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除經濟弱勢外，全民皆需繳費，每人負擔較輕</a:t>
                      </a:r>
                      <a:r>
                        <a:rPr lang="en-US" sz="1800" kern="100" dirty="0">
                          <a:effectLst/>
                        </a:rPr>
                        <a:t>(86%</a:t>
                      </a:r>
                      <a:r>
                        <a:rPr lang="zh-TW" sz="1800" kern="100" dirty="0">
                          <a:effectLst/>
                        </a:rPr>
                        <a:t>支持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7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受益者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失能老人</a:t>
                      </a:r>
                      <a:r>
                        <a:rPr lang="en-US" altLang="zh-TW" sz="18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原住民與身心障礙者放寬資格</a:t>
                      </a:r>
                      <a:r>
                        <a:rPr lang="en-US" altLang="zh-TW" sz="18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18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、獨老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擴大對象至失智與衰弱老人與年青失能身障者；不補助</a:t>
                      </a:r>
                      <a:r>
                        <a:rPr lang="zh-TW" sz="1800" kern="100" dirty="0" smtClean="0">
                          <a:effectLst/>
                        </a:rPr>
                        <a:t>聘外勞</a:t>
                      </a:r>
                      <a:r>
                        <a:rPr lang="zh-TW" altLang="en-US" sz="1800" kern="100" dirty="0" smtClean="0">
                          <a:effectLst/>
                        </a:rPr>
                        <a:t>、</a:t>
                      </a:r>
                      <a:r>
                        <a:rPr lang="zh-TW" sz="1800" kern="100" dirty="0" smtClean="0">
                          <a:effectLst/>
                        </a:rPr>
                        <a:t>住機構</a:t>
                      </a:r>
                      <a:r>
                        <a:rPr lang="zh-TW" altLang="en-US" sz="1800" kern="100" dirty="0" smtClean="0">
                          <a:effectLst/>
                        </a:rPr>
                        <a:t>、</a:t>
                      </a:r>
                      <a:r>
                        <a:rPr lang="en-US" sz="1800" kern="100" dirty="0" smtClean="0">
                          <a:effectLst/>
                        </a:rPr>
                        <a:t>50</a:t>
                      </a:r>
                      <a:r>
                        <a:rPr lang="zh-TW" sz="1800" kern="100" dirty="0" smtClean="0">
                          <a:effectLst/>
                        </a:rPr>
                        <a:t>歲心</a:t>
                      </a:r>
                      <a:r>
                        <a:rPr lang="zh-TW" altLang="en-US" sz="1800" kern="100" dirty="0" smtClean="0">
                          <a:effectLst/>
                        </a:rPr>
                        <a:t>智</a:t>
                      </a:r>
                      <a:r>
                        <a:rPr lang="zh-TW" sz="1800" kern="100" dirty="0" smtClean="0">
                          <a:effectLst/>
                        </a:rPr>
                        <a:t>障礙者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逐步</a:t>
                      </a:r>
                      <a:r>
                        <a:rPr lang="zh-TW" sz="1800" kern="100" dirty="0" smtClean="0">
                          <a:effectLst/>
                        </a:rPr>
                        <a:t>涵蓋全部</a:t>
                      </a:r>
                      <a:r>
                        <a:rPr lang="zh-TW" sz="1800" kern="100" dirty="0">
                          <a:effectLst/>
                        </a:rPr>
                        <a:t>失能者及主要照顧</a:t>
                      </a:r>
                      <a:r>
                        <a:rPr lang="zh-TW" sz="1800" kern="100" dirty="0" smtClean="0">
                          <a:effectLst/>
                        </a:rPr>
                        <a:t>者</a:t>
                      </a:r>
                      <a:r>
                        <a:rPr lang="en-US" altLang="zh-TW" sz="1800" kern="100" dirty="0" smtClean="0">
                          <a:effectLst/>
                        </a:rPr>
                        <a:t>(universal)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79177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zh-TW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長照保險與長照</a:t>
            </a:r>
            <a:r>
              <a:rPr lang="zh-TW" altLang="zh-TW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十年</a:t>
            </a:r>
            <a:r>
              <a:rPr lang="zh-TW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計畫</a:t>
            </a:r>
            <a:r>
              <a:rPr lang="en-US" altLang="zh-TW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1.0,2.0</a:t>
            </a:r>
            <a:br>
              <a:rPr lang="en-US" altLang="zh-TW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給付服務</a:t>
            </a:r>
            <a:r>
              <a:rPr lang="zh-TW" altLang="zh-TW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比較</a:t>
            </a:r>
            <a:endParaRPr lang="zh-TW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180035"/>
              </p:ext>
            </p:extLst>
          </p:nvPr>
        </p:nvGraphicFramePr>
        <p:xfrm>
          <a:off x="179512" y="1052736"/>
          <a:ext cx="8788017" cy="573133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0276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66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713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制度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長照</a:t>
                      </a: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1.0</a:t>
                      </a:r>
                      <a:endParaRPr lang="zh-TW" sz="20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長</a:t>
                      </a:r>
                      <a:r>
                        <a:rPr lang="zh-TW" sz="2000" kern="100" dirty="0" smtClean="0">
                          <a:effectLst/>
                        </a:rPr>
                        <a:t>照</a:t>
                      </a:r>
                      <a:r>
                        <a:rPr lang="en-US" sz="2000" kern="100" dirty="0" smtClean="0">
                          <a:effectLst/>
                        </a:rPr>
                        <a:t>2.0</a:t>
                      </a:r>
                      <a:endParaRPr lang="zh-TW" sz="20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長照保險</a:t>
                      </a:r>
                      <a:endParaRPr lang="zh-TW" sz="20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9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effectLst/>
                        </a:rPr>
                        <a:t>給付服務</a:t>
                      </a:r>
                      <a:r>
                        <a:rPr lang="zh-TW" sz="1400" kern="100" dirty="0" smtClean="0">
                          <a:effectLst/>
                        </a:rPr>
                        <a:t> 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400" dirty="0" smtClean="0"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照顧服務</a:t>
                      </a:r>
                      <a:endParaRPr lang="en-US" altLang="zh-TW" sz="1400" dirty="0" smtClean="0"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TW" sz="1400" dirty="0" smtClean="0"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400" dirty="0" smtClean="0"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居家護理</a:t>
                      </a:r>
                      <a:endParaRPr lang="en-US" altLang="zh-TW" sz="1400" dirty="0" smtClean="0"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TW" sz="1400" dirty="0" smtClean="0"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400" dirty="0" smtClean="0"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居家及社區復健</a:t>
                      </a:r>
                      <a:endParaRPr lang="en-US" altLang="zh-TW" sz="1400" dirty="0" smtClean="0"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TW" sz="1400" dirty="0" smtClean="0"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zh-TW" altLang="en-US" sz="1400" dirty="0" smtClean="0"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交通接送</a:t>
                      </a:r>
                      <a:endParaRPr lang="en-US" altLang="zh-TW" sz="1400" dirty="0" smtClean="0"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TW" sz="1400" dirty="0" smtClean="0"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zh-TW" altLang="en-US" sz="1400" dirty="0" smtClean="0"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輔具購買、租借及居家無障礙環境改善</a:t>
                      </a:r>
                      <a:endParaRPr lang="en-US" altLang="zh-TW" sz="1400" dirty="0" smtClean="0"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TW" sz="1400" dirty="0" smtClean="0"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zh-TW" altLang="en-US" sz="1400" dirty="0" smtClean="0"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喘息服務</a:t>
                      </a:r>
                      <a:endParaRPr lang="en-US" altLang="zh-TW" sz="1400" dirty="0" smtClean="0"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400" dirty="0" smtClean="0"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照顧服務</a:t>
                      </a:r>
                      <a:r>
                        <a:rPr lang="en-US" altLang="zh-TW" sz="1400" dirty="0" smtClean="0"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dirty="0" smtClean="0"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居家服務、日間照護、家庭托顧</a:t>
                      </a:r>
                      <a:r>
                        <a:rPr lang="en-US" altLang="zh-TW" sz="1400" b="1" dirty="0" smtClean="0"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altLang="zh-TW" sz="1400" b="0" dirty="0" smtClean="0">
                          <a:solidFill>
                            <a:srgbClr val="0000CC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zh-TW" altLang="en-US" sz="1400" b="1" dirty="0" smtClean="0">
                          <a:solidFill>
                            <a:srgbClr val="0000CC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小規模多機能服務</a:t>
                      </a:r>
                      <a:r>
                        <a:rPr lang="en-US" altLang="zh-TW" sz="1400" b="1" dirty="0" smtClean="0">
                          <a:solidFill>
                            <a:srgbClr val="0000CC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,</a:t>
                      </a:r>
                    </a:p>
                    <a:p>
                      <a:r>
                        <a:rPr lang="en-US" altLang="zh-TW" sz="1400" b="1" dirty="0" smtClean="0">
                          <a:solidFill>
                            <a:srgbClr val="0000CC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zh-TW" altLang="en-US" sz="1400" b="1" dirty="0" smtClean="0">
                          <a:solidFill>
                            <a:srgbClr val="0000CC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失智症照顧服務</a:t>
                      </a:r>
                      <a:r>
                        <a:rPr lang="en-US" altLang="zh-TW" sz="1400" b="1" dirty="0" smtClean="0">
                          <a:solidFill>
                            <a:srgbClr val="0000CC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b="1" dirty="0" smtClean="0">
                          <a:solidFill>
                            <a:srgbClr val="0000CC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日間、團屋、全日中心</a:t>
                      </a:r>
                      <a:r>
                        <a:rPr lang="en-US" altLang="zh-TW" sz="1400" b="1" dirty="0" smtClean="0">
                          <a:solidFill>
                            <a:srgbClr val="0000CC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zh-TW" sz="1400" dirty="0" smtClean="0"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TW" sz="1400" b="1" dirty="0" smtClean="0">
                          <a:solidFill>
                            <a:srgbClr val="0000CC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12.</a:t>
                      </a:r>
                      <a:r>
                        <a:rPr lang="zh-TW" altLang="en-US" sz="1400" b="1" dirty="0" smtClean="0">
                          <a:solidFill>
                            <a:srgbClr val="0000CC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原住民族地區社區整合型服務</a:t>
                      </a:r>
                      <a:r>
                        <a:rPr lang="en-US" altLang="zh-TW" sz="1400" b="1" dirty="0" smtClean="0">
                          <a:solidFill>
                            <a:srgbClr val="0000CC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zh-TW" sz="1400" dirty="0" smtClean="0"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TW" sz="1400" dirty="0" smtClean="0"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居家護理</a:t>
                      </a:r>
                      <a:endParaRPr lang="en-US" altLang="zh-TW" sz="1400" b="1" dirty="0" smtClean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TW" sz="1400" dirty="0" smtClean="0"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居家及社區復健</a:t>
                      </a: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復能</a:t>
                      </a: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en-US" altLang="zh-TW" sz="1400" dirty="0" smtClean="0"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zh-TW" altLang="en-US" sz="1400" dirty="0" smtClean="0"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交通接送</a:t>
                      </a:r>
                      <a:endParaRPr lang="en-US" altLang="zh-TW" sz="1400" dirty="0" smtClean="0"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TW" sz="1400" dirty="0" smtClean="0"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zh-TW" altLang="en-US" sz="1400" dirty="0" smtClean="0"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輔具購買、租借及居家無障礙環境</a:t>
                      </a:r>
                      <a:endParaRPr lang="en-US" altLang="zh-TW" sz="1400" dirty="0" smtClean="0"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TW" sz="1400" dirty="0" smtClean="0"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zh-TW" altLang="en-US" sz="1400" dirty="0" smtClean="0"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喘息服務</a:t>
                      </a:r>
                      <a:endParaRPr lang="en-US" altLang="zh-TW" sz="1400" dirty="0" smtClean="0"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TW" sz="1400" dirty="0" smtClean="0"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lang="zh-TW" altLang="en-US" sz="1400" b="1" dirty="0" smtClean="0">
                          <a:solidFill>
                            <a:srgbClr val="0000CC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家庭照顧者支持服務</a:t>
                      </a:r>
                      <a:endParaRPr lang="en-US" altLang="zh-TW" sz="1400" b="1" dirty="0" smtClean="0">
                        <a:solidFill>
                          <a:srgbClr val="0000CC"/>
                        </a:solidFill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TW" sz="1400" b="1" kern="100" dirty="0" smtClean="0">
                          <a:solidFill>
                            <a:srgbClr val="0000CC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en-US" altLang="zh-TW" sz="1400" b="1" dirty="0" smtClean="0">
                          <a:solidFill>
                            <a:srgbClr val="0000CC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社區預防性照顧</a:t>
                      </a:r>
                      <a:endParaRPr lang="en-US" altLang="zh-TW" sz="1400" b="1" dirty="0" smtClean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TW" sz="1400" b="1" dirty="0" smtClean="0">
                          <a:solidFill>
                            <a:srgbClr val="0000CC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9.</a:t>
                      </a:r>
                      <a:r>
                        <a:rPr lang="zh-TW" altLang="en-US" sz="1400" b="1" dirty="0" smtClean="0">
                          <a:solidFill>
                            <a:srgbClr val="0000CC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預防或延緩失能之服務</a:t>
                      </a:r>
                      <a:endParaRPr lang="zh-TW" sz="1400" kern="100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/>
                </a:tc>
                <a:tc>
                  <a:txBody>
                    <a:bodyPr/>
                    <a:lstStyle/>
                    <a:p>
                      <a:pPr marL="355600" indent="-355600" algn="l">
                        <a:defRPr/>
                      </a:pPr>
                      <a:r>
                        <a:rPr lang="en-US" altLang="zh-TW" sz="14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1.</a:t>
                      </a:r>
                      <a:r>
                        <a:rPr lang="zh-TW" altLang="zh-TW" sz="14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身體照顧服務</a:t>
                      </a:r>
                    </a:p>
                    <a:p>
                      <a:pPr marL="265113" marR="0" indent="-265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2.</a:t>
                      </a:r>
                      <a:r>
                        <a:rPr lang="zh-TW" altLang="en-US" sz="14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日常</a:t>
                      </a:r>
                      <a:r>
                        <a:rPr lang="zh-TW" altLang="en-US" sz="1400" u="none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標楷體" pitchFamily="65" charset="-120"/>
                          <a:cs typeface="+mn-cs"/>
                        </a:rPr>
                        <a:t>生活照顧及家事服務</a:t>
                      </a:r>
                      <a:endParaRPr lang="zh-TW" altLang="zh-TW" sz="1400" u="none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標楷體" pitchFamily="65" charset="-120"/>
                      </a:endParaRPr>
                    </a:p>
                    <a:p>
                      <a:pPr marL="355600" indent="-355600" algn="l">
                        <a:defRPr/>
                      </a:pPr>
                      <a:r>
                        <a:rPr lang="en-US" altLang="zh-TW" sz="14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3.</a:t>
                      </a:r>
                      <a:r>
                        <a:rPr lang="zh-TW" altLang="zh-TW" sz="1400" b="1" u="none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安全看視服務</a:t>
                      </a:r>
                    </a:p>
                    <a:p>
                      <a:pPr marL="355600" indent="-355600" algn="l">
                        <a:defRPr/>
                      </a:pPr>
                      <a:r>
                        <a:rPr lang="en-US" altLang="zh-TW" sz="14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4.</a:t>
                      </a:r>
                      <a:r>
                        <a:rPr lang="zh-TW" altLang="zh-TW" sz="14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護理</a:t>
                      </a:r>
                      <a:r>
                        <a:rPr lang="zh-TW" altLang="en-US" sz="14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服務</a:t>
                      </a:r>
                      <a:endParaRPr lang="zh-TW" altLang="zh-TW" sz="1400" u="none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標楷體" pitchFamily="65" charset="-120"/>
                      </a:endParaRPr>
                    </a:p>
                    <a:p>
                      <a:pPr marL="265113" indent="-265113" algn="l">
                        <a:defRPr/>
                      </a:pPr>
                      <a:r>
                        <a:rPr lang="en-US" altLang="zh-TW" sz="14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5.</a:t>
                      </a:r>
                      <a:r>
                        <a:rPr lang="zh-TW" altLang="en-US" sz="14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自我照顧能力或</a:t>
                      </a:r>
                      <a:r>
                        <a:rPr lang="zh-TW" altLang="zh-TW" sz="14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復健訓練服務</a:t>
                      </a:r>
                      <a:r>
                        <a:rPr lang="en-US" altLang="zh-TW" sz="14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1400" u="none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復能</a:t>
                      </a:r>
                      <a:r>
                        <a:rPr lang="en-US" altLang="zh-TW" sz="14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)</a:t>
                      </a:r>
                      <a:endParaRPr lang="zh-TW" altLang="zh-TW" sz="1400" u="none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標楷體" pitchFamily="65" charset="-120"/>
                      </a:endParaRPr>
                    </a:p>
                    <a:p>
                      <a:pPr marL="355600" indent="-355600" algn="l">
                        <a:defRPr/>
                      </a:pPr>
                      <a:r>
                        <a:rPr lang="en-US" altLang="zh-TW" sz="14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6.</a:t>
                      </a:r>
                      <a:r>
                        <a:rPr lang="zh-TW" altLang="zh-TW" sz="14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輔具服務</a:t>
                      </a:r>
                      <a:endParaRPr lang="en-US" altLang="zh-TW" sz="1400" u="none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標楷體" pitchFamily="65" charset="-120"/>
                      </a:endParaRPr>
                    </a:p>
                    <a:p>
                      <a:pPr marL="265113" indent="-265113" algn="l">
                        <a:defRPr/>
                      </a:pPr>
                      <a:r>
                        <a:rPr lang="en-US" altLang="zh-TW" sz="14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7.</a:t>
                      </a:r>
                      <a:r>
                        <a:rPr lang="zh-TW" altLang="zh-TW" sz="14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居家無障礙空間規劃或修繕服務</a:t>
                      </a:r>
                      <a:endParaRPr lang="en-US" altLang="zh-TW" sz="1400" u="none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標楷體" pitchFamily="65" charset="-120"/>
                      </a:endParaRPr>
                    </a:p>
                    <a:p>
                      <a:pPr marL="355600" marR="0" indent="-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u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8.</a:t>
                      </a:r>
                      <a:r>
                        <a:rPr lang="zh-TW" altLang="zh-TW" sz="1400" u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交通接送服務</a:t>
                      </a:r>
                      <a:endParaRPr lang="en-US" altLang="zh-TW" sz="1400" u="none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標楷體" pitchFamily="65" charset="-120"/>
                      </a:endParaRPr>
                    </a:p>
                    <a:p>
                      <a:pPr marL="355600" indent="-355600" algn="l">
                        <a:defRPr/>
                      </a:pPr>
                      <a:r>
                        <a:rPr lang="en-US" altLang="zh-TW" sz="14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9.</a:t>
                      </a:r>
                      <a:r>
                        <a:rPr lang="zh-TW" altLang="zh-TW" sz="1400" u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喘息服務</a:t>
                      </a:r>
                    </a:p>
                    <a:p>
                      <a:pPr marL="355600" indent="-355600" algn="l">
                        <a:defRPr/>
                      </a:pPr>
                      <a:r>
                        <a:rPr lang="en-US" altLang="zh-TW" sz="1400" b="1" u="none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10.</a:t>
                      </a:r>
                      <a:r>
                        <a:rPr lang="zh-TW" altLang="zh-TW" sz="1400" b="1" u="none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照</a:t>
                      </a:r>
                      <a:r>
                        <a:rPr lang="zh-TW" altLang="en-US" sz="1400" b="1" u="none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顧</a:t>
                      </a:r>
                      <a:r>
                        <a:rPr lang="zh-TW" altLang="zh-TW" sz="1400" b="1" u="none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訓練服務</a:t>
                      </a:r>
                    </a:p>
                    <a:p>
                      <a:pPr marL="355600" indent="-355600" algn="l">
                        <a:defRPr/>
                      </a:pPr>
                      <a:r>
                        <a:rPr lang="en-US" altLang="zh-TW" sz="1400" b="1" u="none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11.</a:t>
                      </a:r>
                      <a:r>
                        <a:rPr lang="zh-TW" altLang="zh-TW" sz="1400" b="1" u="none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照</a:t>
                      </a:r>
                      <a:r>
                        <a:rPr lang="zh-TW" altLang="en-US" sz="1400" b="1" u="none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顧</a:t>
                      </a:r>
                      <a:r>
                        <a:rPr lang="zh-TW" altLang="zh-TW" sz="1400" b="1" u="none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諮詢服務</a:t>
                      </a:r>
                    </a:p>
                    <a:p>
                      <a:pPr marL="355600" indent="-355600" algn="l">
                        <a:defRPr/>
                      </a:pPr>
                      <a:r>
                        <a:rPr lang="en-US" altLang="zh-TW" sz="1400" b="1" u="none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12.</a:t>
                      </a:r>
                      <a:r>
                        <a:rPr lang="zh-TW" altLang="zh-TW" sz="1400" b="1" u="none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關懷訪視服務</a:t>
                      </a:r>
                    </a:p>
                    <a:p>
                      <a:pPr marL="355600" indent="-355600" algn="l">
                        <a:defRPr/>
                      </a:pPr>
                      <a:r>
                        <a:rPr lang="en-US" altLang="zh-TW" sz="1400" b="1" u="none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13.</a:t>
                      </a:r>
                      <a:r>
                        <a:rPr lang="zh-TW" altLang="zh-TW" sz="1400" b="1" u="none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照顧者</a:t>
                      </a:r>
                      <a:r>
                        <a:rPr lang="zh-TW" altLang="en-US" sz="1400" b="1" u="none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標楷體" pitchFamily="65" charset="-120"/>
                        </a:rPr>
                        <a:t>現金給付</a:t>
                      </a:r>
                      <a:endParaRPr lang="en-US" altLang="zh-TW" sz="1400" b="1" u="none" dirty="0" smtClean="0">
                        <a:solidFill>
                          <a:srgbClr val="0000CC"/>
                        </a:solidFill>
                        <a:latin typeface="Calibri" panose="020F0502020204030204" pitchFamily="34" charset="0"/>
                        <a:ea typeface="標楷體" pitchFamily="65" charset="-120"/>
                      </a:endParaRPr>
                    </a:p>
                    <a:p>
                      <a:pPr marL="355600" indent="-355600" algn="l">
                        <a:defRPr/>
                      </a:pPr>
                      <a:r>
                        <a:rPr lang="zh-TW" altLang="en-US" sz="1400" b="1" u="none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未限制聘外勞者使用正式長照服務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9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zh-TW" altLang="en-US" sz="14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限制使用服務</a:t>
                      </a:r>
                      <a:endParaRPr lang="zh-TW" altLang="zh-TW" sz="1400" kern="1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lang="zh-TW" altLang="en-US" sz="1400" dirty="0" smtClean="0"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餐飲服務</a:t>
                      </a:r>
                      <a:r>
                        <a:rPr lang="en-US" altLang="zh-TW" sz="1400" dirty="0" smtClean="0"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dirty="0" smtClean="0"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限經濟弱勢</a:t>
                      </a:r>
                      <a:r>
                        <a:rPr lang="en-US" altLang="zh-TW" sz="1400" dirty="0" smtClean="0"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zh-TW" sz="1400" kern="1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zh-TW" altLang="en-US" sz="14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機構式住宿服務</a:t>
                      </a:r>
                      <a:endParaRPr lang="en-US" altLang="zh-TW" sz="1400" kern="1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限中低收入者</a:t>
                      </a:r>
                      <a:r>
                        <a:rPr lang="en-US" altLang="zh-TW" sz="14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13.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餐飲服務</a:t>
                      </a: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限經濟弱勢</a:t>
                      </a: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14.</a:t>
                      </a:r>
                      <a:r>
                        <a:rPr lang="zh-TW" altLang="en-US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機構式住宿服務</a:t>
                      </a:r>
                      <a:endParaRPr lang="en-US" altLang="zh-TW" sz="1400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限中低收入者</a:t>
                      </a:r>
                      <a:r>
                        <a:rPr lang="en-US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機構式住宿服務</a:t>
                      </a:r>
                      <a:r>
                        <a:rPr lang="en-US" altLang="zh-TW" sz="1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限補助重度失能者，膳宿費自付，但不限經濟弱勢</a:t>
                      </a:r>
                      <a:r>
                        <a:rPr lang="en-US" altLang="zh-TW" sz="1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6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zh-TW" altLang="en-US" sz="14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連結服務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/>
                </a:tc>
                <a:tc>
                  <a:txBody>
                    <a:bodyPr/>
                    <a:lstStyle/>
                    <a:p>
                      <a:r>
                        <a:rPr lang="en-US" altLang="zh-TW" sz="1400" b="1" dirty="0" smtClean="0">
                          <a:solidFill>
                            <a:srgbClr val="0000CC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15.</a:t>
                      </a:r>
                      <a:r>
                        <a:rPr lang="zh-TW" altLang="en-US" sz="1400" b="1" dirty="0" smtClean="0">
                          <a:solidFill>
                            <a:srgbClr val="0000CC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銜接出院準備服務</a:t>
                      </a:r>
                      <a:endParaRPr lang="en-US" altLang="zh-TW" sz="1400" b="1" dirty="0" smtClean="0">
                        <a:solidFill>
                          <a:srgbClr val="0000CC"/>
                        </a:solidFill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TW" sz="1400" b="1" dirty="0" smtClean="0">
                          <a:solidFill>
                            <a:srgbClr val="0000CC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16.</a:t>
                      </a:r>
                      <a:r>
                        <a:rPr lang="zh-TW" altLang="en-US" sz="1400" b="1" dirty="0" smtClean="0">
                          <a:solidFill>
                            <a:srgbClr val="0000CC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銜接居家醫療服務</a:t>
                      </a:r>
                      <a:endParaRPr lang="en-US" altLang="zh-TW" sz="1400" b="1" dirty="0" smtClean="0">
                        <a:solidFill>
                          <a:srgbClr val="0000CC"/>
                        </a:solidFill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TW" sz="1400" b="1" dirty="0" smtClean="0">
                          <a:solidFill>
                            <a:srgbClr val="0000CC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17.</a:t>
                      </a:r>
                      <a:r>
                        <a:rPr lang="zh-TW" altLang="en-US" sz="1400" b="1" dirty="0" smtClean="0">
                          <a:solidFill>
                            <a:srgbClr val="0000CC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銜接社區整體照顧體系</a:t>
                      </a:r>
                      <a:endParaRPr lang="zh-TW" sz="1400" b="1" kern="100" dirty="0">
                        <a:solidFill>
                          <a:srgbClr val="0000CC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在健保新增</a:t>
                      </a:r>
                      <a:r>
                        <a:rPr lang="zh-TW" altLang="en-US" sz="1400" b="1" dirty="0" smtClean="0">
                          <a:solidFill>
                            <a:srgbClr val="0000CC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出院準備服務</a:t>
                      </a:r>
                      <a:r>
                        <a:rPr lang="en-US" altLang="zh-TW" sz="1400" b="1" dirty="0" smtClean="0">
                          <a:solidFill>
                            <a:srgbClr val="0000CC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1500</a:t>
                      </a:r>
                      <a:r>
                        <a:rPr lang="zh-TW" altLang="en-US" sz="1400" b="1" dirty="0" smtClean="0">
                          <a:solidFill>
                            <a:srgbClr val="0000CC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點</a:t>
                      </a:r>
                      <a:endParaRPr lang="en-US" altLang="zh-TW" sz="1400" b="1" dirty="0" smtClean="0">
                        <a:solidFill>
                          <a:srgbClr val="0000CC"/>
                        </a:solidFill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在健保試辦居家醫療整合照護計畫</a:t>
                      </a:r>
                      <a:endParaRPr lang="en-US" altLang="zh-TW" sz="1400" b="1" kern="1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透過照管中心，藉多元財源，研擬以失能者與家庭為中心，社區為導向的完整照顧計畫，包括保健、醫療、長照、社區</a:t>
                      </a:r>
                      <a:r>
                        <a:rPr lang="en-US" altLang="zh-TW" sz="1400" b="1" kern="1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b="1" kern="1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關懷據點</a:t>
                      </a:r>
                      <a:r>
                        <a:rPr lang="en-US" altLang="zh-TW" sz="1400" b="1" kern="1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1400" b="1" kern="1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服務、社會福利、地方政府與民間相關資源等。</a:t>
                      </a:r>
                      <a:endParaRPr lang="zh-TW" sz="1400" b="1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478" marR="39478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79177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標題 1"/>
          <p:cNvSpPr>
            <a:spLocks noGrp="1"/>
          </p:cNvSpPr>
          <p:nvPr>
            <p:ph type="title"/>
          </p:nvPr>
        </p:nvSpPr>
        <p:spPr>
          <a:xfrm>
            <a:off x="468313" y="2781300"/>
            <a:ext cx="8229600" cy="1425575"/>
          </a:xfrm>
        </p:spPr>
        <p:txBody>
          <a:bodyPr/>
          <a:lstStyle/>
          <a:p>
            <a:r>
              <a:rPr lang="zh-TW" altLang="zh-TW" dirty="0" smtClean="0"/>
              <a:t>長照</a:t>
            </a:r>
            <a:r>
              <a:rPr lang="zh-TW" altLang="en-US" dirty="0" smtClean="0"/>
              <a:t>十年</a:t>
            </a:r>
            <a:r>
              <a:rPr lang="en-US" altLang="zh-TW" dirty="0" smtClean="0"/>
              <a:t>2.0</a:t>
            </a:r>
            <a:r>
              <a:rPr lang="zh-TW" altLang="en-US" dirty="0" smtClean="0"/>
              <a:t>新給付與支付</a:t>
            </a:r>
            <a:r>
              <a:rPr lang="zh-TW" altLang="zh-TW" dirty="0" smtClean="0"/>
              <a:t>制度</a:t>
            </a:r>
            <a:endParaRPr lang="zh-TW" altLang="en-US" dirty="0" smtClean="0"/>
          </a:p>
        </p:txBody>
      </p:sp>
      <p:sp>
        <p:nvSpPr>
          <p:cNvPr id="75779" name="投影片編號版面配置區 3"/>
          <p:cNvSpPr txBox="1">
            <a:spLocks noGrp="1"/>
          </p:cNvSpPr>
          <p:nvPr/>
        </p:nvSpPr>
        <p:spPr bwMode="auto">
          <a:xfrm>
            <a:off x="8605838" y="6481763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6236989-F337-4C81-8652-F333CEBA035C}" type="slidenum">
              <a:rPr kumimoji="0" lang="en-US" altLang="zh-TW" sz="1600"/>
              <a:pPr algn="r"/>
              <a:t>9</a:t>
            </a:fld>
            <a:endParaRPr kumimoji="0" lang="en-US" altLang="zh-TW" sz="1600"/>
          </a:p>
        </p:txBody>
      </p:sp>
    </p:spTree>
    <p:extLst>
      <p:ext uri="{BB962C8B-B14F-4D97-AF65-F5344CB8AC3E}">
        <p14:creationId xmlns="" xmlns:p14="http://schemas.microsoft.com/office/powerpoint/2010/main" val="28862991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H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簡報母片(綜)">
  <a:themeElements>
    <a:clrScheme name="沉穩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簡報母片(綜)">
      <a:majorFont>
        <a:latin typeface="標楷體"/>
        <a:ea typeface="標楷體"/>
        <a:cs typeface=""/>
      </a:majorFont>
      <a:minorFont>
        <a:latin typeface="標楷體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smtClean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MOHW</Template>
  <TotalTime>9271</TotalTime>
  <Words>4539</Words>
  <Application>Microsoft Office PowerPoint</Application>
  <PresentationFormat>如螢幕大小 (4:3)</PresentationFormat>
  <Paragraphs>599</Paragraphs>
  <Slides>36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36</vt:i4>
      </vt:variant>
    </vt:vector>
  </HeadingPairs>
  <TitlesOfParts>
    <vt:vector size="38" baseType="lpstr">
      <vt:lpstr>MOHW</vt:lpstr>
      <vt:lpstr>簡報母片(綜)</vt:lpstr>
      <vt:lpstr>  長照2.0之現況困境及未來發展 </vt:lpstr>
      <vt:lpstr>   大綱</vt:lpstr>
      <vt:lpstr>長照制度關鍵問題與規畫</vt:lpstr>
      <vt:lpstr> 長照十年(1.0)制度關鍵問題 </vt:lpstr>
      <vt:lpstr>Value-based Purchasing( VBP) -翻轉長照體系的基本信念</vt:lpstr>
      <vt:lpstr>投影片 6</vt:lpstr>
      <vt:lpstr>長照保險與長照十年1.0,2.0 制度比較</vt:lpstr>
      <vt:lpstr>長照保險與長照十年計畫1.0,2.0 給付服務比較</vt:lpstr>
      <vt:lpstr>長照十年2.0新給付與支付制度</vt:lpstr>
      <vt:lpstr>投影片 10</vt:lpstr>
      <vt:lpstr>投影片 11</vt:lpstr>
      <vt:lpstr>長照2.0借鏡長照保險之規畫</vt:lpstr>
      <vt:lpstr>長照保險給付與支付制度之規劃</vt:lpstr>
      <vt:lpstr>依長照案例組合分類核定照需要等級與給付 ～論案例論人計酬取代論時支付</vt:lpstr>
      <vt:lpstr>給付包與論人計酬之影響</vt:lpstr>
      <vt:lpstr>長照2.0推動長照給付及支付新制目的</vt:lpstr>
      <vt:lpstr>長照2.0 2018新給付支付標準</vt:lpstr>
      <vt:lpstr>投影片 18</vt:lpstr>
      <vt:lpstr>長照需要等級、長照服務給付額度及部分負擔比率</vt:lpstr>
      <vt:lpstr>長照十年2.0新制之檢討與展望</vt:lpstr>
      <vt:lpstr>長照2.0 2018新給付支付標準</vt:lpstr>
      <vt:lpstr>長照2.0 2018新給付支付標準</vt:lpstr>
      <vt:lpstr>長保給付項目:彈性混搭提供不設限</vt:lpstr>
      <vt:lpstr>長照保險委託計畫報告</vt:lpstr>
      <vt:lpstr>長期照護案例分類系統(LTC-CMS)發展</vt:lpstr>
      <vt:lpstr>投影片 26</vt:lpstr>
      <vt:lpstr> LTC Bundles(包裹支付或服務提供) -長保鼓勵多元創新整合服務 </vt:lpstr>
      <vt:lpstr>自我照顧能力或復健訓練服務 </vt:lpstr>
      <vt:lpstr>投影片 29</vt:lpstr>
      <vt:lpstr>長照2.0 2018新給付支付標準</vt:lpstr>
      <vt:lpstr>長照2.0 2018新給付支付標準</vt:lpstr>
      <vt:lpstr>新北市居家連攜服務模式</vt:lpstr>
      <vt:lpstr>長照2.0 2018新給付支付標準</vt:lpstr>
      <vt:lpstr>結語</vt:lpstr>
      <vt:lpstr>結語</vt:lpstr>
      <vt:lpstr>敬 請 指 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醫事司李巧玲</dc:creator>
  <cp:lastModifiedBy>YMUSER</cp:lastModifiedBy>
  <cp:revision>709</cp:revision>
  <cp:lastPrinted>2016-06-15T02:06:26Z</cp:lastPrinted>
  <dcterms:created xsi:type="dcterms:W3CDTF">2015-03-20T00:48:51Z</dcterms:created>
  <dcterms:modified xsi:type="dcterms:W3CDTF">2018-04-20T10:29:31Z</dcterms:modified>
</cp:coreProperties>
</file>